
<file path=[Content_Types].xml><?xml version="1.0" encoding="utf-8"?>
<Types xmlns="http://schemas.openxmlformats.org/package/2006/content-types">
  <Default Extension="fill-500x500-351624649" ContentType="image/pn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3" r:id="rId5"/>
  </p:sldMasterIdLst>
  <p:notesMasterIdLst>
    <p:notesMasterId r:id="rId23"/>
  </p:notesMasterIdLst>
  <p:handoutMasterIdLst>
    <p:handoutMasterId r:id="rId24"/>
  </p:handoutMasterIdLst>
  <p:sldIdLst>
    <p:sldId id="256" r:id="rId6"/>
    <p:sldId id="257" r:id="rId7"/>
    <p:sldId id="261" r:id="rId8"/>
    <p:sldId id="262" r:id="rId9"/>
    <p:sldId id="263" r:id="rId10"/>
    <p:sldId id="264" r:id="rId11"/>
    <p:sldId id="265" r:id="rId12"/>
    <p:sldId id="266" r:id="rId13"/>
    <p:sldId id="267" r:id="rId14"/>
    <p:sldId id="268" r:id="rId15"/>
    <p:sldId id="269" r:id="rId16"/>
    <p:sldId id="270" r:id="rId17"/>
    <p:sldId id="276" r:id="rId18"/>
    <p:sldId id="271" r:id="rId19"/>
    <p:sldId id="272" r:id="rId20"/>
    <p:sldId id="273" r:id="rId21"/>
    <p:sldId id="275" r:id="rId2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pos="7197" userDrawn="1">
          <p15:clr>
            <a:srgbClr val="A4A3A4"/>
          </p15:clr>
        </p15:guide>
        <p15:guide id="5"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241" autoAdjust="0"/>
  </p:normalViewPr>
  <p:slideViewPr>
    <p:cSldViewPr snapToGrid="0">
      <p:cViewPr varScale="1">
        <p:scale>
          <a:sx n="83" d="100"/>
          <a:sy n="83" d="100"/>
        </p:scale>
        <p:origin x="686" y="48"/>
      </p:cViewPr>
      <p:guideLst>
        <p:guide pos="3840"/>
        <p:guide pos="7197"/>
        <p:guide orient="horz" pos="216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1"/>
        </a:solidFill>
        <a:ln>
          <a:solidFill>
            <a:schemeClr val="accent1"/>
          </a:solidFill>
        </a:ln>
      </dgm:spPr>
      <dgm:t>
        <a:bodyPr/>
        <a:lstStyle/>
        <a:p>
          <a:r>
            <a:rPr lang="en-US" b="1" dirty="0">
              <a:effectLst>
                <a:outerShdw blurRad="50800" dist="38100" dir="2700000" algn="tl" rotWithShape="0">
                  <a:schemeClr val="tx1">
                    <a:alpha val="50000"/>
                  </a:schemeClr>
                </a:outerShdw>
              </a:effectLst>
              <a:latin typeface="+mj-lt"/>
            </a:rPr>
            <a:t>STAGE 01</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custT="1"/>
      <dgm:spPr/>
      <dgm:t>
        <a:bodyPr lIns="108000" tIns="432000" rIns="288000" anchor="t" anchorCtr="0"/>
        <a:lstStyle/>
        <a:p>
          <a:pPr marL="0" lvl="0" indent="0" algn="ctr" defTabSz="533400">
            <a:lnSpc>
              <a:spcPts val="1500"/>
            </a:lnSpc>
            <a:spcBef>
              <a:spcPct val="0"/>
            </a:spcBef>
            <a:spcAft>
              <a:spcPts val="0"/>
            </a:spcAft>
            <a:buNone/>
          </a:pPr>
          <a:r>
            <a:rPr lang="en-US" sz="1400" b="1" kern="1200" dirty="0">
              <a:solidFill>
                <a:srgbClr val="666666"/>
              </a:solidFill>
              <a:latin typeface="+mn-lt"/>
              <a:ea typeface="+mn-ea"/>
              <a:cs typeface="+mn-cs"/>
            </a:rPr>
            <a:t>CONCEPT</a:t>
          </a:r>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5D70EFF5-8B31-4A1F-AE44-51E4CF0013EB}">
      <dgm:prSet phldrT="[Text]" custT="1"/>
      <dgm:spPr/>
      <dgm:t>
        <a:bodyPr lIns="108000" tIns="432000" rIns="288000" anchor="t" anchorCtr="0"/>
        <a:lstStyle/>
        <a:p>
          <a:pPr algn="ctr">
            <a:lnSpc>
              <a:spcPts val="1500"/>
            </a:lnSpc>
          </a:pPr>
          <a:r>
            <a:rPr lang="en-US" sz="1800" b="1" dirty="0">
              <a:solidFill>
                <a:schemeClr val="tx2"/>
              </a:solidFill>
            </a:rPr>
            <a:t>DESIGN</a:t>
          </a:r>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3"/>
        </a:solidFill>
        <a:ln>
          <a:solidFill>
            <a:schemeClr val="accent3"/>
          </a:solidFill>
        </a:ln>
      </dgm:spPr>
      <dgm:t>
        <a:bodyPr/>
        <a:lstStyle/>
        <a:p>
          <a:r>
            <a:rPr lang="en-US" b="1" dirty="0">
              <a:effectLst>
                <a:outerShdw blurRad="50800" dist="38100" dir="2700000" algn="tl" rotWithShape="0">
                  <a:schemeClr val="tx1">
                    <a:alpha val="50000"/>
                  </a:schemeClr>
                </a:outerShdw>
              </a:effectLst>
              <a:latin typeface="+mj-lt"/>
            </a:rPr>
            <a:t>STAGE 03</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custT="1"/>
      <dgm:spPr/>
      <dgm:t>
        <a:bodyPr lIns="108000" tIns="432000" rIns="288000" anchor="t" anchorCtr="0"/>
        <a:lstStyle/>
        <a:p>
          <a:pPr algn="ctr">
            <a:lnSpc>
              <a:spcPts val="1500"/>
            </a:lnSpc>
          </a:pPr>
          <a:r>
            <a:rPr lang="en-US" sz="1400" b="1" dirty="0">
              <a:solidFill>
                <a:schemeClr val="tx2"/>
              </a:solidFill>
            </a:rPr>
            <a:t>DEVELOPMENT</a:t>
          </a:r>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D07AD3FD-84FF-467E-9693-752776549C61}">
      <dgm:prSet phldrT="[Text]"/>
      <dgm:spPr>
        <a:solidFill>
          <a:schemeClr val="accent2"/>
        </a:solidFill>
        <a:ln>
          <a:solidFill>
            <a:schemeClr val="accent2"/>
          </a:solidFill>
        </a:ln>
      </dgm:spPr>
      <dgm:t>
        <a:bodyPr/>
        <a:lstStyle/>
        <a:p>
          <a:r>
            <a:rPr lang="en-US" b="1" dirty="0">
              <a:effectLst>
                <a:outerShdw blurRad="50800" dist="38100" dir="2700000" algn="tl" rotWithShape="0">
                  <a:schemeClr val="tx1">
                    <a:alpha val="50000"/>
                  </a:schemeClr>
                </a:outerShdw>
              </a:effectLst>
              <a:latin typeface="+mj-lt"/>
            </a:rPr>
            <a:t>STAGE 02</a:t>
          </a:r>
        </a:p>
      </dgm:t>
    </dgm:pt>
    <dgm:pt modelId="{A8C9B7A9-BC2A-4753-B7F0-F2E361D95520}" type="sibTrans" cxnId="{55492768-9A5E-4F74-AC7C-959C5C24EFD3}">
      <dgm:prSet/>
      <dgm:spPr/>
      <dgm:t>
        <a:bodyPr/>
        <a:lstStyle/>
        <a:p>
          <a:endParaRPr lang="en-US"/>
        </a:p>
      </dgm:t>
    </dgm:pt>
    <dgm:pt modelId="{7B691773-F524-4FAD-A272-BDF0B0C4370A}" type="parTrans" cxnId="{55492768-9A5E-4F74-AC7C-959C5C24EFD3}">
      <dgm:prSet/>
      <dgm:spPr/>
      <dgm:t>
        <a:bodyPr/>
        <a:lstStyle/>
        <a:p>
          <a:endParaRPr lang="en-US"/>
        </a:p>
      </dgm:t>
    </dgm:pt>
    <dgm:pt modelId="{32CCB050-072A-41BF-BE1B-388CF53E5629}">
      <dgm:prSet/>
      <dgm:spPr>
        <a:solidFill>
          <a:schemeClr val="accent4"/>
        </a:solidFill>
        <a:ln>
          <a:solidFill>
            <a:schemeClr val="accent4"/>
          </a:solidFill>
        </a:ln>
      </dgm:spPr>
      <dgm:t>
        <a:bodyPr/>
        <a:lstStyle/>
        <a:p>
          <a:r>
            <a:rPr lang="en-US" b="1" dirty="0">
              <a:effectLst>
                <a:outerShdw blurRad="50800" dist="38100" dir="2700000" algn="tl" rotWithShape="0">
                  <a:schemeClr val="tx1">
                    <a:alpha val="50000"/>
                  </a:schemeClr>
                </a:outerShdw>
              </a:effectLst>
              <a:latin typeface="+mj-lt"/>
            </a:rPr>
            <a:t>STAGE 04</a:t>
          </a:r>
          <a:endParaRPr lang="ru-RU" b="1" dirty="0">
            <a:effectLst>
              <a:outerShdw blurRad="50800" dist="38100" dir="2700000" algn="tl" rotWithShape="0">
                <a:schemeClr val="tx1">
                  <a:alpha val="50000"/>
                </a:schemeClr>
              </a:outerShdw>
            </a:effectLst>
            <a:latin typeface="+mj-lt"/>
          </a:endParaRPr>
        </a:p>
      </dgm:t>
    </dgm:pt>
    <dgm:pt modelId="{B301371B-A53D-4B79-8B8D-7B304894442B}" type="parTrans" cxnId="{042E0AE1-6450-410A-B96E-AFBADB139BEA}">
      <dgm:prSet/>
      <dgm:spPr/>
      <dgm:t>
        <a:bodyPr/>
        <a:lstStyle/>
        <a:p>
          <a:endParaRPr lang="ru-RU"/>
        </a:p>
      </dgm:t>
    </dgm:pt>
    <dgm:pt modelId="{BF05D8EE-4413-4737-8721-DAF10D6CAB04}" type="sibTrans" cxnId="{042E0AE1-6450-410A-B96E-AFBADB139BEA}">
      <dgm:prSet/>
      <dgm:spPr/>
      <dgm:t>
        <a:bodyPr/>
        <a:lstStyle/>
        <a:p>
          <a:endParaRPr lang="ru-RU"/>
        </a:p>
      </dgm:t>
    </dgm:pt>
    <dgm:pt modelId="{9E838AE2-4659-4603-ABC8-58DF4222C0D4}">
      <dgm:prSet/>
      <dgm:spPr>
        <a:solidFill>
          <a:schemeClr val="accent5"/>
        </a:solidFill>
        <a:ln>
          <a:solidFill>
            <a:schemeClr val="accent5"/>
          </a:solidFill>
        </a:ln>
      </dgm:spPr>
      <dgm:t>
        <a:bodyPr/>
        <a:lstStyle/>
        <a:p>
          <a:r>
            <a:rPr lang="en-US" b="1" dirty="0">
              <a:effectLst>
                <a:outerShdw blurRad="50800" dist="38100" dir="2700000" algn="tl" rotWithShape="0">
                  <a:schemeClr val="tx1">
                    <a:alpha val="50000"/>
                  </a:schemeClr>
                </a:outerShdw>
              </a:effectLst>
              <a:latin typeface="+mj-lt"/>
            </a:rPr>
            <a:t>STAGE 05</a:t>
          </a:r>
          <a:endParaRPr lang="ru-RU" b="1" dirty="0">
            <a:effectLst>
              <a:outerShdw blurRad="50800" dist="38100" dir="2700000" algn="tl" rotWithShape="0">
                <a:schemeClr val="tx1">
                  <a:alpha val="50000"/>
                </a:schemeClr>
              </a:outerShdw>
            </a:effectLst>
            <a:latin typeface="+mj-lt"/>
          </a:endParaRPr>
        </a:p>
      </dgm:t>
    </dgm:pt>
    <dgm:pt modelId="{5FC53805-9431-4BC8-ADB9-DABF59DE31C7}" type="parTrans" cxnId="{CF54291C-AAFD-4FA4-9A16-20CE892BA907}">
      <dgm:prSet/>
      <dgm:spPr/>
      <dgm:t>
        <a:bodyPr/>
        <a:lstStyle/>
        <a:p>
          <a:endParaRPr lang="ru-RU"/>
        </a:p>
      </dgm:t>
    </dgm:pt>
    <dgm:pt modelId="{61F1BCD3-232D-4C03-B56C-182BCB6108CD}" type="sibTrans" cxnId="{CF54291C-AAFD-4FA4-9A16-20CE892BA907}">
      <dgm:prSet/>
      <dgm:spPr/>
      <dgm:t>
        <a:bodyPr/>
        <a:lstStyle/>
        <a:p>
          <a:endParaRPr lang="ru-RU"/>
        </a:p>
      </dgm:t>
    </dgm:pt>
    <dgm:pt modelId="{04A40292-9119-41B2-B968-7B651F20675D}">
      <dgm:prSet custT="1"/>
      <dgm:spPr/>
      <dgm:t>
        <a:bodyPr lIns="108000" tIns="432000" rIns="288000" anchor="t" anchorCtr="0"/>
        <a:lstStyle/>
        <a:p>
          <a:pPr marL="0" lvl="0" indent="0" algn="ctr" defTabSz="533400">
            <a:lnSpc>
              <a:spcPts val="1500"/>
            </a:lnSpc>
            <a:spcBef>
              <a:spcPct val="0"/>
            </a:spcBef>
            <a:spcAft>
              <a:spcPts val="0"/>
            </a:spcAft>
            <a:buNone/>
          </a:pPr>
          <a:r>
            <a:rPr lang="en-US" sz="1600" b="1" kern="1200" dirty="0">
              <a:solidFill>
                <a:srgbClr val="666666"/>
              </a:solidFill>
              <a:latin typeface="+mn-lt"/>
              <a:ea typeface="+mn-ea"/>
              <a:cs typeface="+mn-cs"/>
            </a:rPr>
            <a:t>TESTING</a:t>
          </a:r>
        </a:p>
      </dgm:t>
    </dgm:pt>
    <dgm:pt modelId="{70078FF1-F2A9-4A6B-88D1-8CF3595EFE73}" type="parTrans" cxnId="{1D6C5464-DE30-4BEC-9E27-B2C179C39CC4}">
      <dgm:prSet/>
      <dgm:spPr/>
      <dgm:t>
        <a:bodyPr/>
        <a:lstStyle/>
        <a:p>
          <a:endParaRPr lang="en-US"/>
        </a:p>
      </dgm:t>
    </dgm:pt>
    <dgm:pt modelId="{B4C4972A-0898-484E-AF78-D5D7E0F991F2}" type="sibTrans" cxnId="{1D6C5464-DE30-4BEC-9E27-B2C179C39CC4}">
      <dgm:prSet/>
      <dgm:spPr/>
      <dgm:t>
        <a:bodyPr/>
        <a:lstStyle/>
        <a:p>
          <a:endParaRPr lang="en-US"/>
        </a:p>
      </dgm:t>
    </dgm:pt>
    <dgm:pt modelId="{C8E903CE-0CFD-4D68-A857-80E14557005E}">
      <dgm:prSet custT="1"/>
      <dgm:spPr/>
      <dgm:t>
        <a:bodyPr lIns="108000" tIns="432000" rIns="288000" anchor="t" anchorCtr="0"/>
        <a:lstStyle/>
        <a:p>
          <a:pPr marL="0" lvl="0" indent="0" algn="ctr" defTabSz="533400">
            <a:lnSpc>
              <a:spcPts val="1500"/>
            </a:lnSpc>
            <a:spcBef>
              <a:spcPct val="0"/>
            </a:spcBef>
            <a:spcAft>
              <a:spcPts val="0"/>
            </a:spcAft>
            <a:buNone/>
          </a:pPr>
          <a:r>
            <a:rPr lang="en-US" sz="1600" b="1" kern="1200" dirty="0">
              <a:solidFill>
                <a:srgbClr val="666666"/>
              </a:solidFill>
              <a:latin typeface="+mn-lt"/>
              <a:ea typeface="+mn-ea"/>
              <a:cs typeface="+mn-cs"/>
            </a:rPr>
            <a:t>DEPLOYMENT</a:t>
          </a:r>
        </a:p>
      </dgm:t>
    </dgm:pt>
    <dgm:pt modelId="{D5890537-0D77-4DA1-A100-62C393623468}" type="parTrans" cxnId="{17BD67AD-4331-49EC-BC4A-29404E891597}">
      <dgm:prSet/>
      <dgm:spPr/>
      <dgm:t>
        <a:bodyPr/>
        <a:lstStyle/>
        <a:p>
          <a:endParaRPr lang="en-US"/>
        </a:p>
      </dgm:t>
    </dgm:pt>
    <dgm:pt modelId="{862799CE-00F4-4DD6-894E-A487503F8DE6}" type="sibTrans" cxnId="{17BD67AD-4331-49EC-BC4A-29404E891597}">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1"/>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2"/>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3"/>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F5592489-4EC4-4CD3-8C9F-861313656D99}" type="pres">
      <dgm:prSet presAssocID="{9B090D9D-470E-46E2-AABB-0368A52481AA}" presName="space" presStyleCnt="0"/>
      <dgm:spPr/>
    </dgm:pt>
    <dgm:pt modelId="{62262EA1-D674-4DE8-B444-FEC3F6748520}" type="pres">
      <dgm:prSet presAssocID="{32CCB050-072A-41BF-BE1B-388CF53E5629}" presName="composite" presStyleCnt="0"/>
      <dgm:spPr/>
    </dgm:pt>
    <dgm:pt modelId="{7BF6E820-C6E3-4E2C-BB23-ADF9AD641C6B}" type="pres">
      <dgm:prSet presAssocID="{32CCB050-072A-41BF-BE1B-388CF53E5629}" presName="L" presStyleLbl="solidFgAcc1" presStyleIdx="3" presStyleCnt="5">
        <dgm:presLayoutVars>
          <dgm:chMax val="0"/>
          <dgm:chPref val="0"/>
        </dgm:presLayoutVars>
      </dgm:prSet>
      <dgm:spPr>
        <a:ln>
          <a:solidFill>
            <a:schemeClr val="accent4"/>
          </a:solidFill>
        </a:ln>
      </dgm:spPr>
    </dgm:pt>
    <dgm:pt modelId="{B8046455-4EBB-40A8-838B-B584850A8B8E}" type="pres">
      <dgm:prSet presAssocID="{32CCB050-072A-41BF-BE1B-388CF53E5629}" presName="parTx" presStyleLbl="alignNode1" presStyleIdx="3" presStyleCnt="5">
        <dgm:presLayoutVars>
          <dgm:chMax val="0"/>
          <dgm:chPref val="0"/>
          <dgm:bulletEnabled val="1"/>
        </dgm:presLayoutVars>
      </dgm:prSet>
      <dgm:spPr/>
    </dgm:pt>
    <dgm:pt modelId="{1D84544C-5924-422B-9546-A86AE4927E4C}" type="pres">
      <dgm:prSet presAssocID="{32CCB050-072A-41BF-BE1B-388CF53E5629}" presName="desTx" presStyleLbl="revTx" presStyleIdx="3" presStyleCnt="5">
        <dgm:presLayoutVars>
          <dgm:chMax val="0"/>
          <dgm:chPref val="0"/>
          <dgm:bulletEnabled val="1"/>
        </dgm:presLayoutVars>
      </dgm:prSet>
      <dgm:spPr/>
    </dgm:pt>
    <dgm:pt modelId="{ED05E404-1B63-4FC9-A7B8-277860DEBCD0}" type="pres">
      <dgm:prSet presAssocID="{32CCB050-072A-41BF-BE1B-388CF53E5629}" presName="EmptyPlaceHolder" presStyleCnt="0"/>
      <dgm:spPr/>
    </dgm:pt>
    <dgm:pt modelId="{AB144E95-E2AA-430B-870C-A44D04CCB5A8}" type="pres">
      <dgm:prSet presAssocID="{BF05D8EE-4413-4737-8721-DAF10D6CAB04}" presName="space" presStyleCnt="0"/>
      <dgm:spPr/>
    </dgm:pt>
    <dgm:pt modelId="{D0A9E9B9-B6D2-49AA-91D6-7CE223E637D0}" type="pres">
      <dgm:prSet presAssocID="{9E838AE2-4659-4603-ABC8-58DF4222C0D4}" presName="composite" presStyleCnt="0"/>
      <dgm:spPr/>
    </dgm:pt>
    <dgm:pt modelId="{0EE416CF-D8AE-41BD-BF35-9148040E1274}" type="pres">
      <dgm:prSet presAssocID="{9E838AE2-4659-4603-ABC8-58DF4222C0D4}" presName="L" presStyleLbl="solidFgAcc1" presStyleIdx="4" presStyleCnt="5">
        <dgm:presLayoutVars>
          <dgm:chMax val="0"/>
          <dgm:chPref val="0"/>
        </dgm:presLayoutVars>
      </dgm:prSet>
      <dgm:spPr>
        <a:ln>
          <a:solidFill>
            <a:schemeClr val="accent5"/>
          </a:solidFill>
        </a:ln>
      </dgm:spPr>
    </dgm:pt>
    <dgm:pt modelId="{559A9A18-D6AE-4459-8C7F-A17CAB50744A}" type="pres">
      <dgm:prSet presAssocID="{9E838AE2-4659-4603-ABC8-58DF4222C0D4}" presName="parTx" presStyleLbl="alignNode1" presStyleIdx="4" presStyleCnt="5">
        <dgm:presLayoutVars>
          <dgm:chMax val="0"/>
          <dgm:chPref val="0"/>
          <dgm:bulletEnabled val="1"/>
        </dgm:presLayoutVars>
      </dgm:prSet>
      <dgm:spPr/>
    </dgm:pt>
    <dgm:pt modelId="{7F54B493-FCA8-4A1F-A2B1-FCB26CA9C396}" type="pres">
      <dgm:prSet presAssocID="{9E838AE2-4659-4603-ABC8-58DF4222C0D4}" presName="desTx" presStyleLbl="revTx" presStyleIdx="4" presStyleCnt="5">
        <dgm:presLayoutVars>
          <dgm:chMax val="0"/>
          <dgm:chPref val="0"/>
          <dgm:bulletEnabled val="1"/>
        </dgm:presLayoutVars>
      </dgm:prSet>
      <dgm:spPr/>
    </dgm:pt>
    <dgm:pt modelId="{D73F5E39-8993-4D6C-9D92-8E8F41E329B8}" type="pres">
      <dgm:prSet presAssocID="{9E838AE2-4659-4603-ABC8-58DF4222C0D4}" presName="EmptyPlaceHolder" presStyleCnt="0"/>
      <dgm:spPr/>
    </dgm:pt>
  </dgm:ptLst>
  <dgm:cxnLst>
    <dgm:cxn modelId="{20190A0D-EF75-4224-80CC-FC8EBDEF2138}" type="presOf" srcId="{C8E903CE-0CFD-4D68-A857-80E14557005E}" destId="{7F54B493-FCA8-4A1F-A2B1-FCB26CA9C396}" srcOrd="0" destOrd="0" presId="urn:microsoft.com/office/officeart/2016/7/layout/AccentHomeChevronProcess"/>
    <dgm:cxn modelId="{CF54291C-AAFD-4FA4-9A16-20CE892BA907}" srcId="{55C0B14E-AEA6-48D3-A387-ED4A3A3BF840}" destId="{9E838AE2-4659-4603-ABC8-58DF4222C0D4}" srcOrd="4" destOrd="0" parTransId="{5FC53805-9431-4BC8-ADB9-DABF59DE31C7}" sibTransId="{61F1BCD3-232D-4C03-B56C-182BCB6108CD}"/>
    <dgm:cxn modelId="{F23BFC27-EEA1-48DD-A68B-3C9BF1AE455D}" type="presOf" srcId="{349299C9-846E-4827-813A-349CCCE20782}" destId="{810D7AA7-A541-4507-BE7F-36CCF210089F}" srcOrd="0" destOrd="0" presId="urn:microsoft.com/office/officeart/2016/7/layout/AccentHomeChevronProcess"/>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1D6C5464-DE30-4BEC-9E27-B2C179C39CC4}" srcId="{32CCB050-072A-41BF-BE1B-388CF53E5629}" destId="{04A40292-9119-41B2-B968-7B651F20675D}" srcOrd="0" destOrd="0" parTransId="{70078FF1-F2A9-4A6B-88D1-8CF3595EFE73}" sibTransId="{B4C4972A-0898-484E-AF78-D5D7E0F991F2}"/>
    <dgm:cxn modelId="{55492768-9A5E-4F74-AC7C-959C5C24EFD3}" srcId="{55C0B14E-AEA6-48D3-A387-ED4A3A3BF840}" destId="{D07AD3FD-84FF-467E-9693-752776549C61}" srcOrd="1" destOrd="0" parTransId="{7B691773-F524-4FAD-A272-BDF0B0C4370A}" sibTransId="{A8C9B7A9-BC2A-4753-B7F0-F2E361D95520}"/>
    <dgm:cxn modelId="{993A834D-F9E7-487D-A46B-FD9A309F5C59}" type="presOf" srcId="{04A40292-9119-41B2-B968-7B651F20675D}" destId="{1D84544C-5924-422B-9546-A86AE4927E4C}"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219EA357-E48B-4A91-91A7-8282DFF10601}" type="presOf" srcId="{55C0B14E-AEA6-48D3-A387-ED4A3A3BF840}" destId="{594BF422-752C-42F3-A230-3D0E6AE9A886}"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17BD67AD-4331-49EC-BC4A-29404E891597}" srcId="{9E838AE2-4659-4603-ABC8-58DF4222C0D4}" destId="{C8E903CE-0CFD-4D68-A857-80E14557005E}" srcOrd="0" destOrd="0" parTransId="{D5890537-0D77-4DA1-A100-62C393623468}" sibTransId="{862799CE-00F4-4DD6-894E-A487503F8DE6}"/>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042E0AE1-6450-410A-B96E-AFBADB139BEA}" srcId="{55C0B14E-AEA6-48D3-A387-ED4A3A3BF840}" destId="{32CCB050-072A-41BF-BE1B-388CF53E5629}" srcOrd="3" destOrd="0" parTransId="{B301371B-A53D-4B79-8B8D-7B304894442B}" sibTransId="{BF05D8EE-4413-4737-8721-DAF10D6CAB04}"/>
    <dgm:cxn modelId="{E3115EEA-DE9C-4F06-B8B3-BEB263D5F2B1}" srcId="{D71FC021-6A65-44D1-95B9-0E6C89079866}" destId="{4A6BB192-9983-4F48-BBC5-6E384EED7EC5}" srcOrd="0" destOrd="0" parTransId="{230A6E4A-6CED-4DC0-AEFE-6859FE07B658}" sibTransId="{0B568EC2-5D2A-4B00-8047-B7832F245B44}"/>
    <dgm:cxn modelId="{DB636DF2-EC68-445F-B7E9-11D2D9235026}" type="presOf" srcId="{9E838AE2-4659-4603-ABC8-58DF4222C0D4}" destId="{559A9A18-D6AE-4459-8C7F-A17CAB50744A}" srcOrd="0" destOrd="0" presId="urn:microsoft.com/office/officeart/2016/7/layout/AccentHomeChevronProcess"/>
    <dgm:cxn modelId="{10122CFA-F2C6-4519-A06A-6ABCC8B80C59}" type="presOf" srcId="{32CCB050-072A-41BF-BE1B-388CF53E5629}" destId="{B8046455-4EBB-40A8-838B-B584850A8B8E}" srcOrd="0" destOrd="0" presId="urn:microsoft.com/office/officeart/2016/7/layout/AccentHomeChevronProcess"/>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76487C60-81CC-4808-A6F6-74C757E56AA2}" type="presParOf" srcId="{594BF422-752C-42F3-A230-3D0E6AE9A886}" destId="{F5592489-4EC4-4CD3-8C9F-861313656D99}" srcOrd="5" destOrd="0" presId="urn:microsoft.com/office/officeart/2016/7/layout/AccentHomeChevronProcess"/>
    <dgm:cxn modelId="{DF11AE77-7C6F-4023-B9CA-C466C92E9683}" type="presParOf" srcId="{594BF422-752C-42F3-A230-3D0E6AE9A886}" destId="{62262EA1-D674-4DE8-B444-FEC3F6748520}" srcOrd="6" destOrd="0" presId="urn:microsoft.com/office/officeart/2016/7/layout/AccentHomeChevronProcess"/>
    <dgm:cxn modelId="{18CDA0B2-B372-4A35-AE00-5304AC3837D3}" type="presParOf" srcId="{62262EA1-D674-4DE8-B444-FEC3F6748520}" destId="{7BF6E820-C6E3-4E2C-BB23-ADF9AD641C6B}" srcOrd="0" destOrd="0" presId="urn:microsoft.com/office/officeart/2016/7/layout/AccentHomeChevronProcess"/>
    <dgm:cxn modelId="{0DF47D5B-8611-4D8E-928B-AA2D5766C18B}" type="presParOf" srcId="{62262EA1-D674-4DE8-B444-FEC3F6748520}" destId="{B8046455-4EBB-40A8-838B-B584850A8B8E}" srcOrd="1" destOrd="0" presId="urn:microsoft.com/office/officeart/2016/7/layout/AccentHomeChevronProcess"/>
    <dgm:cxn modelId="{7C4A88D9-8926-4433-834A-47C1FDDF722F}" type="presParOf" srcId="{62262EA1-D674-4DE8-B444-FEC3F6748520}" destId="{1D84544C-5924-422B-9546-A86AE4927E4C}" srcOrd="2" destOrd="0" presId="urn:microsoft.com/office/officeart/2016/7/layout/AccentHomeChevronProcess"/>
    <dgm:cxn modelId="{43D30544-AB0A-43E8-A43D-B1F41277B0F8}" type="presParOf" srcId="{62262EA1-D674-4DE8-B444-FEC3F6748520}" destId="{ED05E404-1B63-4FC9-A7B8-277860DEBCD0}" srcOrd="3" destOrd="0" presId="urn:microsoft.com/office/officeart/2016/7/layout/AccentHomeChevronProcess"/>
    <dgm:cxn modelId="{6BC4A82E-C8CE-405D-BE38-CA09533ECB3A}" type="presParOf" srcId="{594BF422-752C-42F3-A230-3D0E6AE9A886}" destId="{AB144E95-E2AA-430B-870C-A44D04CCB5A8}" srcOrd="7" destOrd="0" presId="urn:microsoft.com/office/officeart/2016/7/layout/AccentHomeChevronProcess"/>
    <dgm:cxn modelId="{B07B5F95-29F3-4EBA-881F-2F9C82CD9290}" type="presParOf" srcId="{594BF422-752C-42F3-A230-3D0E6AE9A886}" destId="{D0A9E9B9-B6D2-49AA-91D6-7CE223E637D0}" srcOrd="8" destOrd="0" presId="urn:microsoft.com/office/officeart/2016/7/layout/AccentHomeChevronProcess"/>
    <dgm:cxn modelId="{6DCE379C-942E-4A9E-8128-B2C269A9781F}" type="presParOf" srcId="{D0A9E9B9-B6D2-49AA-91D6-7CE223E637D0}" destId="{0EE416CF-D8AE-41BD-BF35-9148040E1274}" srcOrd="0" destOrd="0" presId="urn:microsoft.com/office/officeart/2016/7/layout/AccentHomeChevronProcess"/>
    <dgm:cxn modelId="{FE2C896A-6834-4EDF-8664-05B479C8F0ED}" type="presParOf" srcId="{D0A9E9B9-B6D2-49AA-91D6-7CE223E637D0}" destId="{559A9A18-D6AE-4459-8C7F-A17CAB50744A}" srcOrd="1" destOrd="0" presId="urn:microsoft.com/office/officeart/2016/7/layout/AccentHomeChevronProcess"/>
    <dgm:cxn modelId="{10CD1AE1-F5D1-4C7E-9DFC-2BC8AB439A36}" type="presParOf" srcId="{D0A9E9B9-B6D2-49AA-91D6-7CE223E637D0}" destId="{7F54B493-FCA8-4A1F-A2B1-FCB26CA9C396}" srcOrd="2" destOrd="0" presId="urn:microsoft.com/office/officeart/2016/7/layout/AccentHomeChevronProcess"/>
    <dgm:cxn modelId="{3BA0BF32-4C4F-4617-8C77-FB7B13572D62}" type="presParOf" srcId="{D0A9E9B9-B6D2-49AA-91D6-7CE223E637D0}" destId="{D73F5E39-8993-4D6C-9D92-8E8F41E329B8}"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26312" y="1832962"/>
          <a:ext cx="2035254" cy="178444"/>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2091" y="2939811"/>
          <a:ext cx="2230557" cy="678418"/>
        </a:xfrm>
        <a:prstGeom prst="homePlate">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0" tIns="215900" rIns="107950" bIns="215900" numCol="1" spcCol="1270" anchor="ctr" anchorCtr="0">
          <a:noAutofit/>
        </a:bodyPr>
        <a:lstStyle/>
        <a:p>
          <a:pPr marL="0" lvl="0" indent="0" algn="ctr" defTabSz="755650">
            <a:lnSpc>
              <a:spcPct val="90000"/>
            </a:lnSpc>
            <a:spcBef>
              <a:spcPct val="0"/>
            </a:spcBef>
            <a:spcAft>
              <a:spcPct val="35000"/>
            </a:spcAft>
            <a:buNone/>
          </a:pPr>
          <a:r>
            <a:rPr lang="en-US" sz="1700" b="1" kern="1200" dirty="0">
              <a:effectLst>
                <a:outerShdw blurRad="50800" dist="38100" dir="2700000" algn="tl" rotWithShape="0">
                  <a:schemeClr val="tx1">
                    <a:alpha val="50000"/>
                  </a:schemeClr>
                </a:outerShdw>
              </a:effectLst>
              <a:latin typeface="+mj-lt"/>
            </a:rPr>
            <a:t>STAGE 01</a:t>
          </a:r>
        </a:p>
      </dsp:txBody>
      <dsp:txXfrm>
        <a:off x="2091" y="2939811"/>
        <a:ext cx="2145755" cy="678418"/>
      </dsp:txXfrm>
    </dsp:sp>
    <dsp:sp modelId="{810D7AA7-A541-4507-BE7F-36CCF210089F}">
      <dsp:nvSpPr>
        <dsp:cNvPr id="0" name=""/>
        <dsp:cNvSpPr/>
      </dsp:nvSpPr>
      <dsp:spPr>
        <a:xfrm>
          <a:off x="180536" y="1011624"/>
          <a:ext cx="1811213" cy="1414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432000" rIns="288000" bIns="0" numCol="1" spcCol="1270" anchor="t" anchorCtr="0">
          <a:noAutofit/>
        </a:bodyPr>
        <a:lstStyle/>
        <a:p>
          <a:pPr marL="0" lvl="0" indent="0" algn="ctr" defTabSz="533400">
            <a:lnSpc>
              <a:spcPts val="1500"/>
            </a:lnSpc>
            <a:spcBef>
              <a:spcPct val="0"/>
            </a:spcBef>
            <a:spcAft>
              <a:spcPts val="0"/>
            </a:spcAft>
            <a:buNone/>
          </a:pPr>
          <a:r>
            <a:rPr lang="en-US" sz="1400" b="1" kern="1200" dirty="0">
              <a:solidFill>
                <a:srgbClr val="666666"/>
              </a:solidFill>
              <a:latin typeface="+mn-lt"/>
              <a:ea typeface="+mn-ea"/>
              <a:cs typeface="+mn-cs"/>
            </a:rPr>
            <a:t>CONCEPT</a:t>
          </a:r>
        </a:p>
      </dsp:txBody>
      <dsp:txXfrm>
        <a:off x="180536" y="1011624"/>
        <a:ext cx="1811213" cy="1414065"/>
      </dsp:txXfrm>
    </dsp:sp>
    <dsp:sp modelId="{E41E7729-FD3F-426D-804C-45BD60BD762D}">
      <dsp:nvSpPr>
        <dsp:cNvPr id="0" name=""/>
        <dsp:cNvSpPr/>
      </dsp:nvSpPr>
      <dsp:spPr>
        <a:xfrm rot="5400000">
          <a:off x="1192717" y="1832962"/>
          <a:ext cx="2035254" cy="178444"/>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2121121" y="2939811"/>
          <a:ext cx="2230557" cy="678418"/>
        </a:xfrm>
        <a:prstGeom prst="chevron">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0" tIns="215900" rIns="107950" bIns="215900" numCol="1" spcCol="1270" anchor="ctr" anchorCtr="0">
          <a:noAutofit/>
        </a:bodyPr>
        <a:lstStyle/>
        <a:p>
          <a:pPr marL="0" lvl="0" indent="0" algn="ctr" defTabSz="755650">
            <a:lnSpc>
              <a:spcPct val="90000"/>
            </a:lnSpc>
            <a:spcBef>
              <a:spcPct val="0"/>
            </a:spcBef>
            <a:spcAft>
              <a:spcPct val="35000"/>
            </a:spcAft>
            <a:buNone/>
          </a:pPr>
          <a:r>
            <a:rPr lang="en-US" sz="1700" b="1" kern="1200" dirty="0">
              <a:effectLst>
                <a:outerShdw blurRad="50800" dist="38100" dir="2700000" algn="tl" rotWithShape="0">
                  <a:schemeClr val="tx1">
                    <a:alpha val="50000"/>
                  </a:schemeClr>
                </a:outerShdw>
              </a:effectLst>
              <a:latin typeface="+mj-lt"/>
            </a:rPr>
            <a:t>STAGE 02</a:t>
          </a:r>
        </a:p>
      </dsp:txBody>
      <dsp:txXfrm>
        <a:off x="2290726" y="2939811"/>
        <a:ext cx="1891348" cy="678418"/>
      </dsp:txXfrm>
    </dsp:sp>
    <dsp:sp modelId="{5E07F9E4-149C-4A89-848F-4ABDD305F0C5}">
      <dsp:nvSpPr>
        <dsp:cNvPr id="0" name=""/>
        <dsp:cNvSpPr/>
      </dsp:nvSpPr>
      <dsp:spPr>
        <a:xfrm>
          <a:off x="2299566" y="1011624"/>
          <a:ext cx="1811213" cy="1414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432000" rIns="288000" bIns="0" numCol="1" spcCol="1270" anchor="t" anchorCtr="0">
          <a:noAutofit/>
        </a:bodyPr>
        <a:lstStyle/>
        <a:p>
          <a:pPr marL="0" lvl="0" indent="0" algn="ctr" defTabSz="800100">
            <a:lnSpc>
              <a:spcPts val="1500"/>
            </a:lnSpc>
            <a:spcBef>
              <a:spcPct val="0"/>
            </a:spcBef>
            <a:spcAft>
              <a:spcPct val="35000"/>
            </a:spcAft>
            <a:buNone/>
          </a:pPr>
          <a:r>
            <a:rPr lang="en-US" sz="1800" b="1" kern="1200" dirty="0">
              <a:solidFill>
                <a:schemeClr val="tx2"/>
              </a:solidFill>
            </a:rPr>
            <a:t>DESIGN</a:t>
          </a:r>
        </a:p>
      </dsp:txBody>
      <dsp:txXfrm>
        <a:off x="2299566" y="1011624"/>
        <a:ext cx="1811213" cy="1414065"/>
      </dsp:txXfrm>
    </dsp:sp>
    <dsp:sp modelId="{473F2067-7126-4D56-A328-5A8CFD3D8D52}">
      <dsp:nvSpPr>
        <dsp:cNvPr id="0" name=""/>
        <dsp:cNvSpPr/>
      </dsp:nvSpPr>
      <dsp:spPr>
        <a:xfrm rot="5400000">
          <a:off x="3311747" y="1832962"/>
          <a:ext cx="2035254" cy="178444"/>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4240152" y="2939811"/>
          <a:ext cx="2230557" cy="678418"/>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0" tIns="215900" rIns="107950" bIns="215900" numCol="1" spcCol="1270" anchor="ctr" anchorCtr="0">
          <a:noAutofit/>
        </a:bodyPr>
        <a:lstStyle/>
        <a:p>
          <a:pPr marL="0" lvl="0" indent="0" algn="ctr" defTabSz="755650">
            <a:lnSpc>
              <a:spcPct val="90000"/>
            </a:lnSpc>
            <a:spcBef>
              <a:spcPct val="0"/>
            </a:spcBef>
            <a:spcAft>
              <a:spcPct val="35000"/>
            </a:spcAft>
            <a:buNone/>
          </a:pPr>
          <a:r>
            <a:rPr lang="en-US" sz="1700" b="1" kern="1200" dirty="0">
              <a:effectLst>
                <a:outerShdw blurRad="50800" dist="38100" dir="2700000" algn="tl" rotWithShape="0">
                  <a:schemeClr val="tx1">
                    <a:alpha val="50000"/>
                  </a:schemeClr>
                </a:outerShdw>
              </a:effectLst>
              <a:latin typeface="+mj-lt"/>
            </a:rPr>
            <a:t>STAGE 03</a:t>
          </a:r>
        </a:p>
      </dsp:txBody>
      <dsp:txXfrm>
        <a:off x="4409757" y="2939811"/>
        <a:ext cx="1891348" cy="678418"/>
      </dsp:txXfrm>
    </dsp:sp>
    <dsp:sp modelId="{FD7B29F2-0D66-4B4B-BC8A-82DA23575305}">
      <dsp:nvSpPr>
        <dsp:cNvPr id="0" name=""/>
        <dsp:cNvSpPr/>
      </dsp:nvSpPr>
      <dsp:spPr>
        <a:xfrm>
          <a:off x="4418596" y="1011624"/>
          <a:ext cx="1811213" cy="1414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432000" rIns="288000" bIns="0" numCol="1" spcCol="1270" anchor="t" anchorCtr="0">
          <a:noAutofit/>
        </a:bodyPr>
        <a:lstStyle/>
        <a:p>
          <a:pPr marL="0" lvl="0" indent="0" algn="ctr" defTabSz="622300">
            <a:lnSpc>
              <a:spcPts val="1500"/>
            </a:lnSpc>
            <a:spcBef>
              <a:spcPct val="0"/>
            </a:spcBef>
            <a:spcAft>
              <a:spcPct val="35000"/>
            </a:spcAft>
            <a:buNone/>
          </a:pPr>
          <a:r>
            <a:rPr lang="en-US" sz="1400" b="1" kern="1200" dirty="0">
              <a:solidFill>
                <a:schemeClr val="tx2"/>
              </a:solidFill>
            </a:rPr>
            <a:t>DEVELOPMENT</a:t>
          </a:r>
        </a:p>
      </dsp:txBody>
      <dsp:txXfrm>
        <a:off x="4418596" y="1011624"/>
        <a:ext cx="1811213" cy="1414065"/>
      </dsp:txXfrm>
    </dsp:sp>
    <dsp:sp modelId="{7BF6E820-C6E3-4E2C-BB23-ADF9AD641C6B}">
      <dsp:nvSpPr>
        <dsp:cNvPr id="0" name=""/>
        <dsp:cNvSpPr/>
      </dsp:nvSpPr>
      <dsp:spPr>
        <a:xfrm rot="5400000">
          <a:off x="5430777" y="1832962"/>
          <a:ext cx="2035254" cy="178444"/>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046455-4EBB-40A8-838B-B584850A8B8E}">
      <dsp:nvSpPr>
        <dsp:cNvPr id="0" name=""/>
        <dsp:cNvSpPr/>
      </dsp:nvSpPr>
      <dsp:spPr>
        <a:xfrm>
          <a:off x="6359182" y="2939811"/>
          <a:ext cx="2230557" cy="678418"/>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0" tIns="215900" rIns="107950" bIns="215900" numCol="1" spcCol="1270" anchor="ctr" anchorCtr="0">
          <a:noAutofit/>
        </a:bodyPr>
        <a:lstStyle/>
        <a:p>
          <a:pPr marL="0" lvl="0" indent="0" algn="ctr" defTabSz="755650">
            <a:lnSpc>
              <a:spcPct val="90000"/>
            </a:lnSpc>
            <a:spcBef>
              <a:spcPct val="0"/>
            </a:spcBef>
            <a:spcAft>
              <a:spcPct val="35000"/>
            </a:spcAft>
            <a:buNone/>
          </a:pPr>
          <a:r>
            <a:rPr lang="en-US" sz="1700" b="1" kern="1200" dirty="0">
              <a:effectLst>
                <a:outerShdw blurRad="50800" dist="38100" dir="2700000" algn="tl" rotWithShape="0">
                  <a:schemeClr val="tx1">
                    <a:alpha val="50000"/>
                  </a:schemeClr>
                </a:outerShdw>
              </a:effectLst>
              <a:latin typeface="+mj-lt"/>
            </a:rPr>
            <a:t>STAGE 04</a:t>
          </a:r>
          <a:endParaRPr lang="ru-RU" sz="1700" b="1" kern="1200" dirty="0">
            <a:effectLst>
              <a:outerShdw blurRad="50800" dist="38100" dir="2700000" algn="tl" rotWithShape="0">
                <a:schemeClr val="tx1">
                  <a:alpha val="50000"/>
                </a:schemeClr>
              </a:outerShdw>
            </a:effectLst>
            <a:latin typeface="+mj-lt"/>
          </a:endParaRPr>
        </a:p>
      </dsp:txBody>
      <dsp:txXfrm>
        <a:off x="6528787" y="2939811"/>
        <a:ext cx="1891348" cy="678418"/>
      </dsp:txXfrm>
    </dsp:sp>
    <dsp:sp modelId="{1D84544C-5924-422B-9546-A86AE4927E4C}">
      <dsp:nvSpPr>
        <dsp:cNvPr id="0" name=""/>
        <dsp:cNvSpPr/>
      </dsp:nvSpPr>
      <dsp:spPr>
        <a:xfrm>
          <a:off x="6537626" y="1011624"/>
          <a:ext cx="1811213" cy="1414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432000" rIns="288000" bIns="0" numCol="1" spcCol="1270" anchor="t" anchorCtr="0">
          <a:noAutofit/>
        </a:bodyPr>
        <a:lstStyle/>
        <a:p>
          <a:pPr marL="0" lvl="0" indent="0" algn="ctr" defTabSz="533400">
            <a:lnSpc>
              <a:spcPts val="1500"/>
            </a:lnSpc>
            <a:spcBef>
              <a:spcPct val="0"/>
            </a:spcBef>
            <a:spcAft>
              <a:spcPts val="0"/>
            </a:spcAft>
            <a:buNone/>
          </a:pPr>
          <a:r>
            <a:rPr lang="en-US" sz="1600" b="1" kern="1200" dirty="0">
              <a:solidFill>
                <a:srgbClr val="666666"/>
              </a:solidFill>
              <a:latin typeface="+mn-lt"/>
              <a:ea typeface="+mn-ea"/>
              <a:cs typeface="+mn-cs"/>
            </a:rPr>
            <a:t>TESTING</a:t>
          </a:r>
        </a:p>
      </dsp:txBody>
      <dsp:txXfrm>
        <a:off x="6537626" y="1011624"/>
        <a:ext cx="1811213" cy="1414065"/>
      </dsp:txXfrm>
    </dsp:sp>
    <dsp:sp modelId="{0EE416CF-D8AE-41BD-BF35-9148040E1274}">
      <dsp:nvSpPr>
        <dsp:cNvPr id="0" name=""/>
        <dsp:cNvSpPr/>
      </dsp:nvSpPr>
      <dsp:spPr>
        <a:xfrm rot="5400000">
          <a:off x="7549807" y="1832962"/>
          <a:ext cx="2035254" cy="178444"/>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559A9A18-D6AE-4459-8C7F-A17CAB50744A}">
      <dsp:nvSpPr>
        <dsp:cNvPr id="0" name=""/>
        <dsp:cNvSpPr/>
      </dsp:nvSpPr>
      <dsp:spPr>
        <a:xfrm>
          <a:off x="8478212" y="2939811"/>
          <a:ext cx="2230557" cy="678418"/>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0" tIns="215900" rIns="107950" bIns="215900" numCol="1" spcCol="1270" anchor="ctr" anchorCtr="0">
          <a:noAutofit/>
        </a:bodyPr>
        <a:lstStyle/>
        <a:p>
          <a:pPr marL="0" lvl="0" indent="0" algn="ctr" defTabSz="755650">
            <a:lnSpc>
              <a:spcPct val="90000"/>
            </a:lnSpc>
            <a:spcBef>
              <a:spcPct val="0"/>
            </a:spcBef>
            <a:spcAft>
              <a:spcPct val="35000"/>
            </a:spcAft>
            <a:buNone/>
          </a:pPr>
          <a:r>
            <a:rPr lang="en-US" sz="1700" b="1" kern="1200" dirty="0">
              <a:effectLst>
                <a:outerShdw blurRad="50800" dist="38100" dir="2700000" algn="tl" rotWithShape="0">
                  <a:schemeClr val="tx1">
                    <a:alpha val="50000"/>
                  </a:schemeClr>
                </a:outerShdw>
              </a:effectLst>
              <a:latin typeface="+mj-lt"/>
            </a:rPr>
            <a:t>STAGE 05</a:t>
          </a:r>
          <a:endParaRPr lang="ru-RU" sz="1700" b="1" kern="1200" dirty="0">
            <a:effectLst>
              <a:outerShdw blurRad="50800" dist="38100" dir="2700000" algn="tl" rotWithShape="0">
                <a:schemeClr val="tx1">
                  <a:alpha val="50000"/>
                </a:schemeClr>
              </a:outerShdw>
            </a:effectLst>
            <a:latin typeface="+mj-lt"/>
          </a:endParaRPr>
        </a:p>
      </dsp:txBody>
      <dsp:txXfrm>
        <a:off x="8647817" y="2939811"/>
        <a:ext cx="1891348" cy="678418"/>
      </dsp:txXfrm>
    </dsp:sp>
    <dsp:sp modelId="{7F54B493-FCA8-4A1F-A2B1-FCB26CA9C396}">
      <dsp:nvSpPr>
        <dsp:cNvPr id="0" name=""/>
        <dsp:cNvSpPr/>
      </dsp:nvSpPr>
      <dsp:spPr>
        <a:xfrm>
          <a:off x="8656656" y="1011624"/>
          <a:ext cx="1811213" cy="1414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432000" rIns="288000" bIns="0" numCol="1" spcCol="1270" anchor="t" anchorCtr="0">
          <a:noAutofit/>
        </a:bodyPr>
        <a:lstStyle/>
        <a:p>
          <a:pPr marL="0" lvl="0" indent="0" algn="ctr" defTabSz="533400">
            <a:lnSpc>
              <a:spcPts val="1500"/>
            </a:lnSpc>
            <a:spcBef>
              <a:spcPct val="0"/>
            </a:spcBef>
            <a:spcAft>
              <a:spcPts val="0"/>
            </a:spcAft>
            <a:buNone/>
          </a:pPr>
          <a:r>
            <a:rPr lang="en-US" sz="1600" b="1" kern="1200" dirty="0">
              <a:solidFill>
                <a:srgbClr val="666666"/>
              </a:solidFill>
              <a:latin typeface="+mn-lt"/>
              <a:ea typeface="+mn-ea"/>
              <a:cs typeface="+mn-cs"/>
            </a:rPr>
            <a:t>DEPLOYMENT</a:t>
          </a:r>
        </a:p>
      </dsp:txBody>
      <dsp:txXfrm>
        <a:off x="8656656" y="1011624"/>
        <a:ext cx="1811213" cy="1414065"/>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D0CCEB-DFF8-417B-A87A-90F3D790592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9FFE758-9C44-40AF-9D52-A7EF39200D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6ADB54-F1AF-44F8-8ED0-867524639FE1}" type="datetimeFigureOut">
              <a:rPr lang="en-US" smtClean="0"/>
              <a:t>3/13/2023</a:t>
            </a:fld>
            <a:endParaRPr lang="en-US" dirty="0"/>
          </a:p>
        </p:txBody>
      </p:sp>
      <p:sp>
        <p:nvSpPr>
          <p:cNvPr id="4" name="Footer Placeholder 3">
            <a:extLst>
              <a:ext uri="{FF2B5EF4-FFF2-40B4-BE49-F238E27FC236}">
                <a16:creationId xmlns:a16="http://schemas.microsoft.com/office/drawing/2014/main" id="{24224329-C497-4EFE-8EB2-F22CD57F395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74C25EC-D008-42CF-845E-C895CC9B329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32E2A0-273F-4DCF-AF0B-3CFADE889CA8}" type="slidenum">
              <a:rPr lang="en-US" smtClean="0"/>
              <a:t>‹#›</a:t>
            </a:fld>
            <a:endParaRPr lang="en-US" dirty="0"/>
          </a:p>
        </p:txBody>
      </p:sp>
    </p:spTree>
    <p:extLst>
      <p:ext uri="{BB962C8B-B14F-4D97-AF65-F5344CB8AC3E}">
        <p14:creationId xmlns:p14="http://schemas.microsoft.com/office/powerpoint/2010/main" val="314472010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fill-500x500-351624649>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7E5575-CAFE-4A42-A774-E4652BA723C1}" type="datetimeFigureOut">
              <a:rPr lang="en-US" smtClean="0"/>
              <a:t>3/13/2023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9DC9BE-8102-4ADA-9C69-422E2361041F}" type="slidenum">
              <a:rPr lang="en-US" smtClean="0"/>
              <a:t>‹#›</a:t>
            </a:fld>
            <a:endParaRPr lang="en-US" dirty="0"/>
          </a:p>
        </p:txBody>
      </p:sp>
    </p:spTree>
    <p:extLst>
      <p:ext uri="{BB962C8B-B14F-4D97-AF65-F5344CB8AC3E}">
        <p14:creationId xmlns:p14="http://schemas.microsoft.com/office/powerpoint/2010/main" val="13009496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60639-BF2D-41F8-822B-DED03338D288}"/>
              </a:ext>
            </a:extLst>
          </p:cNvPr>
          <p:cNvSpPr>
            <a:spLocks noGrp="1"/>
          </p:cNvSpPr>
          <p:nvPr userDrawn="1">
            <p:ph type="title" hasCustomPrompt="1"/>
          </p:nvPr>
        </p:nvSpPr>
        <p:spPr>
          <a:xfrm>
            <a:off x="680354" y="197121"/>
            <a:ext cx="10711545" cy="1325563"/>
          </a:xfrm>
        </p:spPr>
        <p:txBody>
          <a:bodyPr>
            <a:normAutofit/>
          </a:bodyPr>
          <a:lstStyle>
            <a:lvl1pPr>
              <a:defRPr sz="3000"/>
            </a:lvl1pPr>
          </a:lstStyle>
          <a:p>
            <a:r>
              <a:rPr lang="en-US" dirty="0"/>
              <a:t>Project Timeline</a:t>
            </a:r>
            <a:endParaRPr lang="ru-RU" dirty="0"/>
          </a:p>
        </p:txBody>
      </p:sp>
      <p:sp>
        <p:nvSpPr>
          <p:cNvPr id="3" name="Content Placeholder 2">
            <a:extLst>
              <a:ext uri="{FF2B5EF4-FFF2-40B4-BE49-F238E27FC236}">
                <a16:creationId xmlns:a16="http://schemas.microsoft.com/office/drawing/2014/main" id="{0F474091-9EA2-47C8-AAA9-6DFE207852E4}"/>
              </a:ext>
            </a:extLst>
          </p:cNvPr>
          <p:cNvSpPr>
            <a:spLocks noGrp="1"/>
          </p:cNvSpPr>
          <p:nvPr userDrawn="1">
            <p:ph idx="1"/>
          </p:nvPr>
        </p:nvSpPr>
        <p:spPr>
          <a:xfrm>
            <a:off x="680354" y="1786436"/>
            <a:ext cx="10711545" cy="45229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cxnSp>
        <p:nvCxnSpPr>
          <p:cNvPr id="21" name="Straight Connector 20">
            <a:extLst>
              <a:ext uri="{FF2B5EF4-FFF2-40B4-BE49-F238E27FC236}">
                <a16:creationId xmlns:a16="http://schemas.microsoft.com/office/drawing/2014/main" id="{303706AB-7768-4239-93C0-28F2AC35B71A}"/>
              </a:ext>
            </a:extLst>
          </p:cNvPr>
          <p:cNvCxnSpPr/>
          <p:nvPr userDrawn="1"/>
        </p:nvCxnSpPr>
        <p:spPr>
          <a:xfrm>
            <a:off x="787583" y="1181100"/>
            <a:ext cx="2880000"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9295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272982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609630"/>
            <a:fld id="{1D8BD707-D9CF-40AE-B4C6-C98DA3205C09}" type="datetimeFigureOut">
              <a:rPr lang="en-US" smtClean="0">
                <a:solidFill>
                  <a:prstClr val="black">
                    <a:tint val="75000"/>
                  </a:prstClr>
                </a:solidFill>
              </a:rPr>
              <a:pPr defTabSz="609630"/>
              <a:t>3/13/2023</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pPr defTabSz="609630"/>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pPr defTabSz="609630"/>
            <a:fld id="{B6F15528-21DE-4FAA-801E-634DDDAF4B2B}" type="slidenum">
              <a:rPr lang="en-US" smtClean="0">
                <a:solidFill>
                  <a:prstClr val="black">
                    <a:tint val="75000"/>
                  </a:prstClr>
                </a:solidFill>
              </a:rPr>
              <a:pPr defTabSz="609630"/>
              <a:t>‹#›</a:t>
            </a:fld>
            <a:endParaRPr lang="en-US">
              <a:solidFill>
                <a:prstClr val="black">
                  <a:tint val="75000"/>
                </a:prstClr>
              </a:solidFill>
            </a:endParaRPr>
          </a:p>
        </p:txBody>
      </p:sp>
    </p:spTree>
    <p:extLst>
      <p:ext uri="{BB962C8B-B14F-4D97-AF65-F5344CB8AC3E}">
        <p14:creationId xmlns:p14="http://schemas.microsoft.com/office/powerpoint/2010/main" val="3335884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94C4A8-C2EB-4D2A-A43E-BE19EA9AEF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4D2742BD-2E9C-46B7-AFF7-A440C094DF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3DB3F001-24C4-4191-A568-B1096B9ABF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C9F280-24DB-415F-8DF8-72D7FF3C4BF0}" type="datetimeFigureOut">
              <a:rPr lang="en-US" noProof="0" smtClean="0"/>
              <a:t>3/13/2023</a:t>
            </a:fld>
            <a:endParaRPr lang="en-US" noProof="0" dirty="0"/>
          </a:p>
        </p:txBody>
      </p:sp>
      <p:sp>
        <p:nvSpPr>
          <p:cNvPr id="5" name="Footer Placeholder 4">
            <a:extLst>
              <a:ext uri="{FF2B5EF4-FFF2-40B4-BE49-F238E27FC236}">
                <a16:creationId xmlns:a16="http://schemas.microsoft.com/office/drawing/2014/main" id="{E13E5E6E-ED1A-4700-A7E8-68DEBCDD6E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552E6C46-B63C-4A83-8155-0AE7FABAD9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0A9A2B-DCEA-459B-8067-44D042050D8C}" type="slidenum">
              <a:rPr lang="en-US" noProof="0" smtClean="0"/>
              <a:t>‹#›</a:t>
            </a:fld>
            <a:endParaRPr lang="en-US" noProof="0" dirty="0"/>
          </a:p>
        </p:txBody>
      </p:sp>
    </p:spTree>
    <p:extLst>
      <p:ext uri="{BB962C8B-B14F-4D97-AF65-F5344CB8AC3E}">
        <p14:creationId xmlns:p14="http://schemas.microsoft.com/office/powerpoint/2010/main" val="1401011559"/>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90000"/>
        </a:lnSpc>
        <a:spcBef>
          <a:spcPct val="0"/>
        </a:spcBef>
        <a:buNone/>
        <a:defRPr sz="30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3/13/2023</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609228058"/>
      </p:ext>
    </p:extLst>
  </p:cSld>
  <p:clrMap bg1="lt1" tx1="dk1" bg2="lt2" tx2="dk2" accent1="accent1" accent2="accent2" accent3="accent3" accent4="accent4" accent5="accent5" accent6="accent6" hlink="hlink" folHlink="folHlink"/>
  <p:sldLayoutIdLst>
    <p:sldLayoutId id="2147483664"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fill-500x500-351624649"/><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763796" y="456285"/>
            <a:ext cx="7500605" cy="2982394"/>
            <a:chOff x="0" y="19050"/>
            <a:chExt cx="15001211" cy="5964787"/>
          </a:xfrm>
        </p:grpSpPr>
        <p:sp>
          <p:nvSpPr>
            <p:cNvPr id="3" name="TextBox 3"/>
            <p:cNvSpPr txBox="1"/>
            <p:nvPr/>
          </p:nvSpPr>
          <p:spPr>
            <a:xfrm>
              <a:off x="2246232" y="4901489"/>
              <a:ext cx="9965917" cy="1082348"/>
            </a:xfrm>
            <a:prstGeom prst="rect">
              <a:avLst/>
            </a:prstGeom>
          </p:spPr>
          <p:txBody>
            <a:bodyPr lIns="0" tIns="0" rIns="0" bIns="0" rtlCol="0" anchor="t">
              <a:spAutoFit/>
            </a:bodyPr>
            <a:lstStyle/>
            <a:p>
              <a:pPr algn="ctr">
                <a:lnSpc>
                  <a:spcPts val="4480"/>
                </a:lnSpc>
                <a:spcBef>
                  <a:spcPct val="0"/>
                </a:spcBef>
              </a:pPr>
              <a:r>
                <a:rPr lang="en-US" sz="3200" dirty="0">
                  <a:solidFill>
                    <a:srgbClr val="731F7D"/>
                  </a:solidFill>
                  <a:latin typeface="Halant Medium Italics"/>
                </a:rPr>
                <a:t>2D Game Using JavaScript</a:t>
              </a:r>
            </a:p>
          </p:txBody>
        </p:sp>
        <p:sp>
          <p:nvSpPr>
            <p:cNvPr id="4" name="TextBox 4"/>
            <p:cNvSpPr txBox="1"/>
            <p:nvPr/>
          </p:nvSpPr>
          <p:spPr>
            <a:xfrm>
              <a:off x="0" y="19050"/>
              <a:ext cx="15001211" cy="4375299"/>
            </a:xfrm>
            <a:prstGeom prst="rect">
              <a:avLst/>
            </a:prstGeom>
          </p:spPr>
          <p:txBody>
            <a:bodyPr lIns="0" tIns="0" rIns="0" bIns="0" rtlCol="0" anchor="t">
              <a:spAutoFit/>
            </a:bodyPr>
            <a:lstStyle/>
            <a:p>
              <a:pPr algn="ctr">
                <a:lnSpc>
                  <a:spcPts val="8976"/>
                </a:lnSpc>
              </a:pPr>
              <a:r>
                <a:rPr lang="en-US" sz="4800" dirty="0">
                  <a:solidFill>
                    <a:srgbClr val="000000"/>
                  </a:solidFill>
                  <a:latin typeface="JetBrains Mono" panose="02000009000000000000" pitchFamily="49" charset="0"/>
                  <a:cs typeface="JetBrains Mono" panose="02000009000000000000" pitchFamily="49" charset="0"/>
                </a:rPr>
                <a:t>Game Development Process</a:t>
              </a:r>
            </a:p>
          </p:txBody>
        </p:sp>
      </p:grpSp>
      <p:pic>
        <p:nvPicPr>
          <p:cNvPr id="5" name="Picture 5"/>
          <p:cNvPicPr>
            <a:picLocks noChangeAspect="1"/>
          </p:cNvPicPr>
          <p:nvPr/>
        </p:nvPicPr>
        <p:blipFill>
          <a:blip r:embed="rId2"/>
          <a:srcRect/>
          <a:stretch>
            <a:fillRect/>
          </a:stretch>
        </p:blipFill>
        <p:spPr>
          <a:xfrm rot="-5624184">
            <a:off x="-1450326" y="1781233"/>
            <a:ext cx="6036417" cy="5372411"/>
          </a:xfrm>
          <a:prstGeom prst="rect">
            <a:avLst/>
          </a:prstGeom>
        </p:spPr>
      </p:pic>
      <p:pic>
        <p:nvPicPr>
          <p:cNvPr id="6" name="Picture 6"/>
          <p:cNvPicPr>
            <a:picLocks noChangeAspect="1"/>
          </p:cNvPicPr>
          <p:nvPr/>
        </p:nvPicPr>
        <p:blipFill>
          <a:blip r:embed="rId3"/>
          <a:srcRect/>
          <a:stretch>
            <a:fillRect/>
          </a:stretch>
        </p:blipFill>
        <p:spPr>
          <a:xfrm rot="-5017281">
            <a:off x="6127838" y="4193699"/>
            <a:ext cx="1207493" cy="1144100"/>
          </a:xfrm>
          <a:prstGeom prst="rect">
            <a:avLst/>
          </a:prstGeom>
        </p:spPr>
      </p:pic>
      <p:pic>
        <p:nvPicPr>
          <p:cNvPr id="7" name="Picture 7"/>
          <p:cNvPicPr>
            <a:picLocks noChangeAspect="1"/>
          </p:cNvPicPr>
          <p:nvPr/>
        </p:nvPicPr>
        <p:blipFill>
          <a:blip r:embed="rId4"/>
          <a:srcRect/>
          <a:stretch>
            <a:fillRect/>
          </a:stretch>
        </p:blipFill>
        <p:spPr>
          <a:xfrm rot="-10567437">
            <a:off x="10700815" y="930496"/>
            <a:ext cx="2526408" cy="2415877"/>
          </a:xfrm>
          <a:prstGeom prst="rect">
            <a:avLst/>
          </a:prstGeom>
        </p:spPr>
      </p:pic>
      <p:pic>
        <p:nvPicPr>
          <p:cNvPr id="8" name="Picture 8"/>
          <p:cNvPicPr>
            <a:picLocks noChangeAspect="1"/>
          </p:cNvPicPr>
          <p:nvPr/>
        </p:nvPicPr>
        <p:blipFill>
          <a:blip r:embed="rId2"/>
          <a:srcRect/>
          <a:stretch>
            <a:fillRect/>
          </a:stretch>
        </p:blipFill>
        <p:spPr>
          <a:xfrm rot="1057246">
            <a:off x="8601032" y="3122941"/>
            <a:ext cx="5182857" cy="4612743"/>
          </a:xfrm>
          <a:prstGeom prst="rect">
            <a:avLst/>
          </a:prstGeom>
        </p:spPr>
      </p:pic>
    </p:spTree>
    <p:extLst>
      <p:ext uri="{BB962C8B-B14F-4D97-AF65-F5344CB8AC3E}">
        <p14:creationId xmlns:p14="http://schemas.microsoft.com/office/powerpoint/2010/main" val="1113344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FE48F-07D9-EAAF-2111-AA7039DD679F}"/>
              </a:ext>
            </a:extLst>
          </p:cNvPr>
          <p:cNvSpPr>
            <a:spLocks noGrp="1"/>
          </p:cNvSpPr>
          <p:nvPr>
            <p:ph type="title"/>
          </p:nvPr>
        </p:nvSpPr>
        <p:spPr/>
        <p:txBody>
          <a:bodyPr/>
          <a:lstStyle/>
          <a:p>
            <a:r>
              <a:rPr lang="en-IN" dirty="0"/>
              <a:t>DEVELOPMENT (Rectangular Collision Detection)</a:t>
            </a:r>
          </a:p>
        </p:txBody>
      </p:sp>
      <p:pic>
        <p:nvPicPr>
          <p:cNvPr id="5" name="Content Placeholder 4" descr="A picture containing colorful&#10;&#10;Description automatically generated">
            <a:extLst>
              <a:ext uri="{FF2B5EF4-FFF2-40B4-BE49-F238E27FC236}">
                <a16:creationId xmlns:a16="http://schemas.microsoft.com/office/drawing/2014/main" id="{D6A7AF15-AD03-8BEC-FC66-6F3528D14C71}"/>
              </a:ext>
            </a:extLst>
          </p:cNvPr>
          <p:cNvPicPr>
            <a:picLocks noGrp="1" noChangeAspect="1"/>
          </p:cNvPicPr>
          <p:nvPr>
            <p:ph idx="1"/>
          </p:nvPr>
        </p:nvPicPr>
        <p:blipFill>
          <a:blip r:embed="rId2"/>
          <a:stretch>
            <a:fillRect/>
          </a:stretch>
        </p:blipFill>
        <p:spPr>
          <a:xfrm>
            <a:off x="8130256" y="1589772"/>
            <a:ext cx="3261643" cy="2514818"/>
          </a:xfrm>
        </p:spPr>
      </p:pic>
      <p:pic>
        <p:nvPicPr>
          <p:cNvPr id="7" name="Picture 6" descr="Chart, box and whisker chart&#10;&#10;Description automatically generated">
            <a:extLst>
              <a:ext uri="{FF2B5EF4-FFF2-40B4-BE49-F238E27FC236}">
                <a16:creationId xmlns:a16="http://schemas.microsoft.com/office/drawing/2014/main" id="{F64D4E30-17CD-2B34-A933-CA1C12CA515E}"/>
              </a:ext>
            </a:extLst>
          </p:cNvPr>
          <p:cNvPicPr>
            <a:picLocks noChangeAspect="1"/>
          </p:cNvPicPr>
          <p:nvPr/>
        </p:nvPicPr>
        <p:blipFill>
          <a:blip r:embed="rId3"/>
          <a:stretch>
            <a:fillRect/>
          </a:stretch>
        </p:blipFill>
        <p:spPr>
          <a:xfrm>
            <a:off x="8130256" y="4028383"/>
            <a:ext cx="3261643" cy="2057400"/>
          </a:xfrm>
          <a:prstGeom prst="rect">
            <a:avLst/>
          </a:prstGeom>
        </p:spPr>
      </p:pic>
      <p:pic>
        <p:nvPicPr>
          <p:cNvPr id="9" name="Picture 8" descr="Text&#10;&#10;Description automatically generated">
            <a:extLst>
              <a:ext uri="{FF2B5EF4-FFF2-40B4-BE49-F238E27FC236}">
                <a16:creationId xmlns:a16="http://schemas.microsoft.com/office/drawing/2014/main" id="{C9B424AC-E723-92CA-57C6-E3FA2B3D3782}"/>
              </a:ext>
            </a:extLst>
          </p:cNvPr>
          <p:cNvPicPr>
            <a:picLocks noChangeAspect="1"/>
          </p:cNvPicPr>
          <p:nvPr/>
        </p:nvPicPr>
        <p:blipFill>
          <a:blip r:embed="rId4"/>
          <a:stretch>
            <a:fillRect/>
          </a:stretch>
        </p:blipFill>
        <p:spPr>
          <a:xfrm>
            <a:off x="3885548" y="1589772"/>
            <a:ext cx="4244708" cy="2438611"/>
          </a:xfrm>
          <a:prstGeom prst="rect">
            <a:avLst/>
          </a:prstGeom>
        </p:spPr>
      </p:pic>
      <p:sp>
        <p:nvSpPr>
          <p:cNvPr id="10" name="TextBox 9">
            <a:extLst>
              <a:ext uri="{FF2B5EF4-FFF2-40B4-BE49-F238E27FC236}">
                <a16:creationId xmlns:a16="http://schemas.microsoft.com/office/drawing/2014/main" id="{279AF4F6-AA9C-896E-FCEF-FDDC290C1D17}"/>
              </a:ext>
            </a:extLst>
          </p:cNvPr>
          <p:cNvSpPr txBox="1"/>
          <p:nvPr/>
        </p:nvSpPr>
        <p:spPr>
          <a:xfrm>
            <a:off x="447675" y="2095500"/>
            <a:ext cx="3381375" cy="3693319"/>
          </a:xfrm>
          <a:prstGeom prst="rect">
            <a:avLst/>
          </a:prstGeom>
          <a:noFill/>
        </p:spPr>
        <p:txBody>
          <a:bodyPr wrap="square" rtlCol="0">
            <a:spAutoFit/>
          </a:bodyPr>
          <a:lstStyle/>
          <a:p>
            <a:r>
              <a:rPr lang="en-US" b="1" dirty="0">
                <a:latin typeface="JetBrains Mono" panose="02000009000000000000" pitchFamily="49" charset="0"/>
                <a:cs typeface="JetBrains Mono" panose="02000009000000000000" pitchFamily="49" charset="0"/>
              </a:rPr>
              <a:t>To detect collisions between two rectangles, we compare the x and y positions of each rectangle, as well as their widths and heights. If there is any overlap in the x and y axes, and if the width and height of the rectangles overlap as well, then a collision has occurred.</a:t>
            </a:r>
            <a:endParaRPr lang="en-IN" b="1" dirty="0">
              <a:latin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20846772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AC20F-DC93-2734-5274-3513BFEFBE26}"/>
              </a:ext>
            </a:extLst>
          </p:cNvPr>
          <p:cNvSpPr>
            <a:spLocks noGrp="1"/>
          </p:cNvSpPr>
          <p:nvPr>
            <p:ph type="title"/>
          </p:nvPr>
        </p:nvSpPr>
        <p:spPr/>
        <p:txBody>
          <a:bodyPr/>
          <a:lstStyle/>
          <a:p>
            <a:r>
              <a:rPr lang="en-IN" dirty="0"/>
              <a:t>DEVELOPMENT ( Array Data Structure)</a:t>
            </a:r>
          </a:p>
        </p:txBody>
      </p:sp>
      <p:pic>
        <p:nvPicPr>
          <p:cNvPr id="5" name="Content Placeholder 4" descr="Text&#10;&#10;Description automatically generated">
            <a:extLst>
              <a:ext uri="{FF2B5EF4-FFF2-40B4-BE49-F238E27FC236}">
                <a16:creationId xmlns:a16="http://schemas.microsoft.com/office/drawing/2014/main" id="{6CA746C8-9D71-FDD0-75F7-B36FE307F920}"/>
              </a:ext>
            </a:extLst>
          </p:cNvPr>
          <p:cNvPicPr>
            <a:picLocks noGrp="1" noChangeAspect="1"/>
          </p:cNvPicPr>
          <p:nvPr>
            <p:ph idx="1"/>
          </p:nvPr>
        </p:nvPicPr>
        <p:blipFill>
          <a:blip r:embed="rId2"/>
          <a:stretch>
            <a:fillRect/>
          </a:stretch>
        </p:blipFill>
        <p:spPr>
          <a:xfrm>
            <a:off x="6790657" y="1522684"/>
            <a:ext cx="4435224" cy="2331922"/>
          </a:xfrm>
        </p:spPr>
      </p:pic>
      <p:pic>
        <p:nvPicPr>
          <p:cNvPr id="7" name="Picture 6" descr="Text&#10;&#10;Description automatically generated">
            <a:extLst>
              <a:ext uri="{FF2B5EF4-FFF2-40B4-BE49-F238E27FC236}">
                <a16:creationId xmlns:a16="http://schemas.microsoft.com/office/drawing/2014/main" id="{670631FC-A2C8-7C1F-F359-33803DDDC3A3}"/>
              </a:ext>
            </a:extLst>
          </p:cNvPr>
          <p:cNvPicPr>
            <a:picLocks noChangeAspect="1"/>
          </p:cNvPicPr>
          <p:nvPr/>
        </p:nvPicPr>
        <p:blipFill>
          <a:blip r:embed="rId3"/>
          <a:stretch>
            <a:fillRect/>
          </a:stretch>
        </p:blipFill>
        <p:spPr>
          <a:xfrm>
            <a:off x="6790657" y="4325578"/>
            <a:ext cx="4656223" cy="2019475"/>
          </a:xfrm>
          <a:prstGeom prst="rect">
            <a:avLst/>
          </a:prstGeom>
        </p:spPr>
      </p:pic>
      <p:sp>
        <p:nvSpPr>
          <p:cNvPr id="8" name="TextBox 7">
            <a:extLst>
              <a:ext uri="{FF2B5EF4-FFF2-40B4-BE49-F238E27FC236}">
                <a16:creationId xmlns:a16="http://schemas.microsoft.com/office/drawing/2014/main" id="{7447A9D6-1254-2A8F-94E2-B148F6679365}"/>
              </a:ext>
            </a:extLst>
          </p:cNvPr>
          <p:cNvSpPr txBox="1"/>
          <p:nvPr/>
        </p:nvSpPr>
        <p:spPr>
          <a:xfrm>
            <a:off x="790575" y="1800225"/>
            <a:ext cx="4943475" cy="4278094"/>
          </a:xfrm>
          <a:prstGeom prst="rect">
            <a:avLst/>
          </a:prstGeom>
          <a:noFill/>
        </p:spPr>
        <p:txBody>
          <a:bodyPr wrap="square" rtlCol="0">
            <a:spAutoFit/>
          </a:bodyPr>
          <a:lstStyle/>
          <a:p>
            <a:pPr marL="285750" indent="-285750">
              <a:buFont typeface="Wingdings" panose="05000000000000000000" pitchFamily="2" charset="2"/>
              <a:buChar char="q"/>
            </a:pPr>
            <a:r>
              <a:rPr lang="en-US" sz="1600" b="1" dirty="0">
                <a:latin typeface="JetBrains Mono" panose="02000009000000000000" pitchFamily="49" charset="0"/>
                <a:cs typeface="JetBrains Mono" panose="02000009000000000000" pitchFamily="49" charset="0"/>
              </a:rPr>
              <a:t>Arrays can be used to store and manage game elements, such as sprites or other objects. For example, we can use an array to keep track of all the enemies in a game level, and update their positions and states based on game events.</a:t>
            </a:r>
          </a:p>
          <a:p>
            <a:pPr marL="285750" indent="-285750">
              <a:buFont typeface="Wingdings" panose="05000000000000000000" pitchFamily="2" charset="2"/>
              <a:buChar char="q"/>
            </a:pPr>
            <a:endParaRPr lang="en-US" sz="1600" b="1" dirty="0">
              <a:latin typeface="JetBrains Mono" panose="02000009000000000000" pitchFamily="49" charset="0"/>
              <a:cs typeface="JetBrains Mono" panose="02000009000000000000" pitchFamily="49" charset="0"/>
            </a:endParaRPr>
          </a:p>
          <a:p>
            <a:pPr marL="285750" indent="-285750">
              <a:buFont typeface="Wingdings" panose="05000000000000000000" pitchFamily="2" charset="2"/>
              <a:buChar char="q"/>
            </a:pPr>
            <a:r>
              <a:rPr lang="en-US" sz="1600" b="1" i="0" dirty="0">
                <a:solidFill>
                  <a:srgbClr val="374151"/>
                </a:solidFill>
                <a:effectLst/>
                <a:latin typeface="JetBrains Mono" panose="02000009000000000000" pitchFamily="49" charset="0"/>
                <a:cs typeface="JetBrains Mono" panose="02000009000000000000" pitchFamily="49" charset="0"/>
              </a:rPr>
              <a:t>Arrays can be used to store and manage game state, such as the score, health, and other attributes of the player or other game elements. For example, we can use an array to keep track of the player's health, and update the array based on game events such as collisions with enemies or power-ups.</a:t>
            </a:r>
            <a:endParaRPr lang="en-IN" sz="1600" b="1" dirty="0">
              <a:latin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189134809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0000"/>
            <a:lum/>
          </a:blip>
          <a:srcRect/>
          <a:stretch>
            <a:fillRect l="-2000" r="-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54FFB-6E78-EA70-CFCF-82E860683275}"/>
              </a:ext>
            </a:extLst>
          </p:cNvPr>
          <p:cNvSpPr>
            <a:spLocks noGrp="1"/>
          </p:cNvSpPr>
          <p:nvPr>
            <p:ph type="title"/>
          </p:nvPr>
        </p:nvSpPr>
        <p:spPr/>
        <p:txBody>
          <a:bodyPr/>
          <a:lstStyle/>
          <a:p>
            <a:r>
              <a:rPr lang="en-IN" dirty="0"/>
              <a:t>TESTING</a:t>
            </a:r>
          </a:p>
        </p:txBody>
      </p:sp>
      <p:pic>
        <p:nvPicPr>
          <p:cNvPr id="8" name="Content Placeholder 7" descr="A ladybug on a map&#10;&#10;Description automatically generated with low confidence">
            <a:extLst>
              <a:ext uri="{FF2B5EF4-FFF2-40B4-BE49-F238E27FC236}">
                <a16:creationId xmlns:a16="http://schemas.microsoft.com/office/drawing/2014/main" id="{28577668-01BE-C7A7-09DA-54B31377C774}"/>
              </a:ext>
            </a:extLst>
          </p:cNvPr>
          <p:cNvPicPr>
            <a:picLocks noGrp="1" noChangeAspect="1"/>
          </p:cNvPicPr>
          <p:nvPr>
            <p:ph idx="1"/>
          </p:nvPr>
        </p:nvPicPr>
        <p:blipFill>
          <a:blip r:embed="rId3"/>
          <a:stretch>
            <a:fillRect/>
          </a:stretch>
        </p:blipFill>
        <p:spPr>
          <a:xfrm>
            <a:off x="6198051" y="1628775"/>
            <a:ext cx="5695323" cy="3790950"/>
          </a:xfrm>
        </p:spPr>
      </p:pic>
      <p:sp>
        <p:nvSpPr>
          <p:cNvPr id="9" name="TextBox 8">
            <a:extLst>
              <a:ext uri="{FF2B5EF4-FFF2-40B4-BE49-F238E27FC236}">
                <a16:creationId xmlns:a16="http://schemas.microsoft.com/office/drawing/2014/main" id="{C6D91051-BC7A-FDFC-55D9-E2215E93CFB9}"/>
              </a:ext>
            </a:extLst>
          </p:cNvPr>
          <p:cNvSpPr txBox="1"/>
          <p:nvPr/>
        </p:nvSpPr>
        <p:spPr>
          <a:xfrm>
            <a:off x="781050" y="1724025"/>
            <a:ext cx="4476750" cy="4524315"/>
          </a:xfrm>
          <a:prstGeom prst="rect">
            <a:avLst/>
          </a:prstGeom>
          <a:noFill/>
        </p:spPr>
        <p:txBody>
          <a:bodyPr wrap="square" rtlCol="0">
            <a:spAutoFit/>
          </a:bodyPr>
          <a:lstStyle/>
          <a:p>
            <a:r>
              <a:rPr lang="en-US" b="1" dirty="0">
                <a:latin typeface="JetBrains Mono" panose="02000009000000000000" pitchFamily="49" charset="0"/>
                <a:cs typeface="JetBrains Mono" panose="02000009000000000000" pitchFamily="49" charset="0"/>
              </a:rPr>
              <a:t>The testing phase of game development involves the process of evaluating the game for bugs, errors, and inconsistencies. The goal of testing is to identify and fix issues before the game is released to the public, ensuring a high-quality user experience.</a:t>
            </a:r>
          </a:p>
          <a:p>
            <a:endParaRPr lang="en-US" b="1" dirty="0">
              <a:latin typeface="JetBrains Mono" panose="02000009000000000000" pitchFamily="49" charset="0"/>
              <a:cs typeface="JetBrains Mono" panose="02000009000000000000" pitchFamily="49" charset="0"/>
            </a:endParaRPr>
          </a:p>
          <a:p>
            <a:pPr marL="342900" indent="-342900">
              <a:buFont typeface="+mj-lt"/>
              <a:buAutoNum type="arabicPeriod"/>
            </a:pPr>
            <a:r>
              <a:rPr lang="en-IN" b="1" i="0" dirty="0">
                <a:solidFill>
                  <a:srgbClr val="374151"/>
                </a:solidFill>
                <a:effectLst/>
                <a:highlight>
                  <a:srgbClr val="00FF00"/>
                </a:highlight>
                <a:latin typeface="JetBrains Mono" panose="02000009000000000000" pitchFamily="49" charset="0"/>
                <a:cs typeface="JetBrains Mono" panose="02000009000000000000" pitchFamily="49" charset="0"/>
              </a:rPr>
              <a:t>Functionality testing</a:t>
            </a:r>
            <a:endParaRPr lang="en-US" b="1" i="0" dirty="0">
              <a:solidFill>
                <a:srgbClr val="374151"/>
              </a:solidFill>
              <a:effectLst/>
              <a:highlight>
                <a:srgbClr val="00FF00"/>
              </a:highlight>
              <a:latin typeface="JetBrains Mono" panose="02000009000000000000" pitchFamily="49" charset="0"/>
              <a:cs typeface="JetBrains Mono" panose="02000009000000000000" pitchFamily="49" charset="0"/>
            </a:endParaRPr>
          </a:p>
          <a:p>
            <a:pPr marL="342900" indent="-342900">
              <a:buFont typeface="+mj-lt"/>
              <a:buAutoNum type="arabicPeriod"/>
            </a:pPr>
            <a:r>
              <a:rPr lang="en-IN" b="1" i="0" dirty="0">
                <a:solidFill>
                  <a:srgbClr val="374151"/>
                </a:solidFill>
                <a:effectLst/>
                <a:highlight>
                  <a:srgbClr val="00FF00"/>
                </a:highlight>
                <a:latin typeface="JetBrains Mono" panose="02000009000000000000" pitchFamily="49" charset="0"/>
                <a:cs typeface="JetBrains Mono" panose="02000009000000000000" pitchFamily="49" charset="0"/>
              </a:rPr>
              <a:t>Compatibility testing</a:t>
            </a:r>
            <a:endParaRPr lang="en-US" b="1" dirty="0">
              <a:solidFill>
                <a:srgbClr val="374151"/>
              </a:solidFill>
              <a:highlight>
                <a:srgbClr val="00FF00"/>
              </a:highlight>
              <a:latin typeface="JetBrains Mono" panose="02000009000000000000" pitchFamily="49" charset="0"/>
              <a:cs typeface="JetBrains Mono" panose="02000009000000000000" pitchFamily="49" charset="0"/>
            </a:endParaRPr>
          </a:p>
          <a:p>
            <a:pPr marL="342900" indent="-342900">
              <a:buFont typeface="+mj-lt"/>
              <a:buAutoNum type="arabicPeriod"/>
            </a:pPr>
            <a:r>
              <a:rPr lang="en-IN" b="1" i="0" dirty="0">
                <a:solidFill>
                  <a:srgbClr val="374151"/>
                </a:solidFill>
                <a:effectLst/>
                <a:highlight>
                  <a:srgbClr val="00FF00"/>
                </a:highlight>
                <a:latin typeface="JetBrains Mono" panose="02000009000000000000" pitchFamily="49" charset="0"/>
                <a:cs typeface="JetBrains Mono" panose="02000009000000000000" pitchFamily="49" charset="0"/>
              </a:rPr>
              <a:t>Performance testing</a:t>
            </a:r>
          </a:p>
          <a:p>
            <a:pPr marL="342900" indent="-342900">
              <a:buFont typeface="+mj-lt"/>
              <a:buAutoNum type="arabicPeriod"/>
            </a:pPr>
            <a:r>
              <a:rPr lang="en-IN" b="1" i="0" dirty="0">
                <a:solidFill>
                  <a:srgbClr val="374151"/>
                </a:solidFill>
                <a:effectLst/>
                <a:highlight>
                  <a:srgbClr val="00FF00"/>
                </a:highlight>
                <a:latin typeface="JetBrains Mono" panose="02000009000000000000" pitchFamily="49" charset="0"/>
                <a:cs typeface="JetBrains Mono" panose="02000009000000000000" pitchFamily="49" charset="0"/>
              </a:rPr>
              <a:t>User acceptance testing</a:t>
            </a:r>
            <a:endParaRPr lang="en-IN" b="1" dirty="0">
              <a:solidFill>
                <a:srgbClr val="374151"/>
              </a:solidFill>
              <a:highlight>
                <a:srgbClr val="00FF00"/>
              </a:highlight>
              <a:latin typeface="JetBrains Mono" panose="02000009000000000000" pitchFamily="49" charset="0"/>
              <a:cs typeface="JetBrains Mono" panose="02000009000000000000" pitchFamily="49" charset="0"/>
            </a:endParaRPr>
          </a:p>
          <a:p>
            <a:pPr marL="342900" indent="-342900">
              <a:buFont typeface="+mj-lt"/>
              <a:buAutoNum type="arabicPeriod"/>
            </a:pPr>
            <a:r>
              <a:rPr lang="en-IN" b="1" i="0" dirty="0">
                <a:solidFill>
                  <a:srgbClr val="374151"/>
                </a:solidFill>
                <a:effectLst/>
                <a:highlight>
                  <a:srgbClr val="00FF00"/>
                </a:highlight>
                <a:latin typeface="JetBrains Mono" panose="02000009000000000000" pitchFamily="49" charset="0"/>
                <a:cs typeface="JetBrains Mono" panose="02000009000000000000" pitchFamily="49" charset="0"/>
              </a:rPr>
              <a:t>Certification testing</a:t>
            </a:r>
            <a:endParaRPr lang="en-IN" b="1" dirty="0">
              <a:highlight>
                <a:srgbClr val="00FF00"/>
              </a:highlight>
              <a:latin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135911792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7E514-9C99-A742-8748-AAEF3A5E2222}"/>
              </a:ext>
            </a:extLst>
          </p:cNvPr>
          <p:cNvSpPr>
            <a:spLocks noGrp="1"/>
          </p:cNvSpPr>
          <p:nvPr>
            <p:ph type="title"/>
          </p:nvPr>
        </p:nvSpPr>
        <p:spPr/>
        <p:txBody>
          <a:bodyPr/>
          <a:lstStyle/>
          <a:p>
            <a:r>
              <a:rPr lang="en-IN" dirty="0"/>
              <a:t>TESTING (GIT  VERSION CONTROL)</a:t>
            </a:r>
          </a:p>
        </p:txBody>
      </p:sp>
      <p:pic>
        <p:nvPicPr>
          <p:cNvPr id="5" name="Content Placeholder 4" descr="Timeline&#10;&#10;Description automatically generated">
            <a:extLst>
              <a:ext uri="{FF2B5EF4-FFF2-40B4-BE49-F238E27FC236}">
                <a16:creationId xmlns:a16="http://schemas.microsoft.com/office/drawing/2014/main" id="{032E2F9B-475C-7AB7-BB8B-547949850D4F}"/>
              </a:ext>
            </a:extLst>
          </p:cNvPr>
          <p:cNvPicPr>
            <a:picLocks noGrp="1" noChangeAspect="1"/>
          </p:cNvPicPr>
          <p:nvPr>
            <p:ph idx="1"/>
          </p:nvPr>
        </p:nvPicPr>
        <p:blipFill>
          <a:blip r:embed="rId2"/>
          <a:stretch>
            <a:fillRect/>
          </a:stretch>
        </p:blipFill>
        <p:spPr>
          <a:xfrm>
            <a:off x="6427432" y="4433348"/>
            <a:ext cx="5436093" cy="2337710"/>
          </a:xfrm>
        </p:spPr>
      </p:pic>
      <p:pic>
        <p:nvPicPr>
          <p:cNvPr id="7" name="Picture 6" descr="A screenshot of a computer screen&#10;&#10;Description automatically generated">
            <a:extLst>
              <a:ext uri="{FF2B5EF4-FFF2-40B4-BE49-F238E27FC236}">
                <a16:creationId xmlns:a16="http://schemas.microsoft.com/office/drawing/2014/main" id="{A9A59DCA-573F-7399-07CF-5AC1A8C8A6F2}"/>
              </a:ext>
            </a:extLst>
          </p:cNvPr>
          <p:cNvPicPr>
            <a:picLocks noChangeAspect="1"/>
          </p:cNvPicPr>
          <p:nvPr/>
        </p:nvPicPr>
        <p:blipFill>
          <a:blip r:embed="rId3"/>
          <a:stretch>
            <a:fillRect/>
          </a:stretch>
        </p:blipFill>
        <p:spPr>
          <a:xfrm>
            <a:off x="6427432" y="1416185"/>
            <a:ext cx="5436093" cy="2832370"/>
          </a:xfrm>
          <a:prstGeom prst="rect">
            <a:avLst/>
          </a:prstGeom>
        </p:spPr>
      </p:pic>
      <p:sp>
        <p:nvSpPr>
          <p:cNvPr id="8" name="TextBox 7">
            <a:extLst>
              <a:ext uri="{FF2B5EF4-FFF2-40B4-BE49-F238E27FC236}">
                <a16:creationId xmlns:a16="http://schemas.microsoft.com/office/drawing/2014/main" id="{85F52A3E-7C87-B3E5-C6ED-A7695BC33FB8}"/>
              </a:ext>
            </a:extLst>
          </p:cNvPr>
          <p:cNvSpPr txBox="1"/>
          <p:nvPr/>
        </p:nvSpPr>
        <p:spPr>
          <a:xfrm>
            <a:off x="680354" y="1890944"/>
            <a:ext cx="5084215" cy="4585871"/>
          </a:xfrm>
          <a:prstGeom prst="rect">
            <a:avLst/>
          </a:prstGeom>
          <a:noFill/>
        </p:spPr>
        <p:txBody>
          <a:bodyPr wrap="square" rtlCol="0">
            <a:spAutoFit/>
          </a:bodyPr>
          <a:lstStyle/>
          <a:p>
            <a:r>
              <a:rPr lang="en-US" sz="1600" b="1" i="0" dirty="0">
                <a:solidFill>
                  <a:srgbClr val="374151"/>
                </a:solidFill>
                <a:effectLst/>
                <a:latin typeface="JetBrains Mono" panose="02000009000000000000" pitchFamily="49" charset="0"/>
                <a:cs typeface="JetBrains Mono" panose="02000009000000000000" pitchFamily="49" charset="0"/>
              </a:rPr>
              <a:t>Git version control can be very useful for 2D game development as it allows multiple developers to work on the same code base simultaneously without overwriting each other's changes. Here are some benefits of using Git version control in 2D game development:</a:t>
            </a:r>
          </a:p>
          <a:p>
            <a:endParaRPr lang="en-US" sz="1600" b="1" i="0" dirty="0">
              <a:solidFill>
                <a:srgbClr val="374151"/>
              </a:solidFill>
              <a:effectLst/>
              <a:latin typeface="JetBrains Mono" panose="02000009000000000000" pitchFamily="49" charset="0"/>
              <a:cs typeface="JetBrains Mono" panose="02000009000000000000" pitchFamily="49" charset="0"/>
            </a:endParaRPr>
          </a:p>
          <a:p>
            <a:pPr marL="342900" indent="-342900">
              <a:buFont typeface="+mj-lt"/>
              <a:buAutoNum type="arabicPeriod"/>
            </a:pPr>
            <a:r>
              <a:rPr lang="en-IN" b="1" i="0" dirty="0">
                <a:solidFill>
                  <a:srgbClr val="374151"/>
                </a:solidFill>
                <a:effectLst/>
                <a:highlight>
                  <a:srgbClr val="00FF00"/>
                </a:highlight>
                <a:latin typeface="JetBrains Mono" panose="02000009000000000000" pitchFamily="49" charset="0"/>
                <a:cs typeface="JetBrains Mono" panose="02000009000000000000" pitchFamily="49" charset="0"/>
              </a:rPr>
              <a:t>Collaborative Development</a:t>
            </a:r>
          </a:p>
          <a:p>
            <a:pPr marL="342900" indent="-342900">
              <a:buFont typeface="+mj-lt"/>
              <a:buAutoNum type="arabicPeriod"/>
            </a:pPr>
            <a:r>
              <a:rPr lang="en-IN" b="1" i="0" dirty="0">
                <a:solidFill>
                  <a:srgbClr val="374151"/>
                </a:solidFill>
                <a:effectLst/>
                <a:highlight>
                  <a:srgbClr val="00FF00"/>
                </a:highlight>
                <a:latin typeface="JetBrains Mono" panose="02000009000000000000" pitchFamily="49" charset="0"/>
                <a:cs typeface="JetBrains Mono" panose="02000009000000000000" pitchFamily="49" charset="0"/>
              </a:rPr>
              <a:t>Version Control</a:t>
            </a:r>
            <a:endParaRPr lang="en-IN" b="1" dirty="0">
              <a:solidFill>
                <a:srgbClr val="374151"/>
              </a:solidFill>
              <a:highlight>
                <a:srgbClr val="00FF00"/>
              </a:highlight>
              <a:latin typeface="JetBrains Mono" panose="02000009000000000000" pitchFamily="49" charset="0"/>
              <a:cs typeface="JetBrains Mono" panose="02000009000000000000" pitchFamily="49" charset="0"/>
            </a:endParaRPr>
          </a:p>
          <a:p>
            <a:pPr marL="342900" indent="-342900">
              <a:buFont typeface="+mj-lt"/>
              <a:buAutoNum type="arabicPeriod"/>
            </a:pPr>
            <a:r>
              <a:rPr lang="en-IN" b="1" i="0" dirty="0">
                <a:solidFill>
                  <a:srgbClr val="374151"/>
                </a:solidFill>
                <a:effectLst/>
                <a:highlight>
                  <a:srgbClr val="00FF00"/>
                </a:highlight>
                <a:latin typeface="JetBrains Mono" panose="02000009000000000000" pitchFamily="49" charset="0"/>
                <a:cs typeface="JetBrains Mono" panose="02000009000000000000" pitchFamily="49" charset="0"/>
              </a:rPr>
              <a:t>Branching and Merging</a:t>
            </a:r>
          </a:p>
          <a:p>
            <a:pPr marL="342900" indent="-342900">
              <a:buFont typeface="+mj-lt"/>
              <a:buAutoNum type="arabicPeriod"/>
            </a:pPr>
            <a:r>
              <a:rPr lang="en-IN" b="1" i="0" dirty="0">
                <a:solidFill>
                  <a:srgbClr val="374151"/>
                </a:solidFill>
                <a:effectLst/>
                <a:highlight>
                  <a:srgbClr val="00FF00"/>
                </a:highlight>
                <a:latin typeface="JetBrains Mono" panose="02000009000000000000" pitchFamily="49" charset="0"/>
                <a:cs typeface="JetBrains Mono" panose="02000009000000000000" pitchFamily="49" charset="0"/>
              </a:rPr>
              <a:t>Bug Tracking</a:t>
            </a:r>
          </a:p>
          <a:p>
            <a:pPr marL="342900" indent="-342900">
              <a:buFont typeface="+mj-lt"/>
              <a:buAutoNum type="arabicPeriod"/>
            </a:pPr>
            <a:endParaRPr lang="en-IN" b="1" dirty="0">
              <a:solidFill>
                <a:srgbClr val="374151"/>
              </a:solidFill>
              <a:highlight>
                <a:srgbClr val="00FF00"/>
              </a:highlight>
              <a:latin typeface="JetBrains Mono" panose="02000009000000000000" pitchFamily="49" charset="0"/>
              <a:cs typeface="JetBrains Mono" panose="02000009000000000000" pitchFamily="49" charset="0"/>
            </a:endParaRPr>
          </a:p>
          <a:p>
            <a:r>
              <a:rPr lang="en-US" sz="1400" b="0" i="1" dirty="0">
                <a:solidFill>
                  <a:srgbClr val="374151"/>
                </a:solidFill>
                <a:effectLst/>
                <a:latin typeface="JetBrains Mono" panose="02000009000000000000" pitchFamily="49" charset="0"/>
                <a:cs typeface="JetBrains Mono" panose="02000009000000000000" pitchFamily="49" charset="0"/>
              </a:rPr>
              <a:t>When bugs are found during testing, Git can be used to track the bugs and their fixes. This allows you to see what changes were made to fix the bug and ensure that it doesn't come back in the future</a:t>
            </a:r>
            <a:r>
              <a:rPr lang="en-US" b="0" i="0" dirty="0">
                <a:solidFill>
                  <a:srgbClr val="374151"/>
                </a:solidFill>
                <a:effectLst/>
                <a:latin typeface="Söhne"/>
              </a:rPr>
              <a:t>.</a:t>
            </a:r>
            <a:endParaRPr lang="en-IN" b="1" dirty="0">
              <a:highlight>
                <a:srgbClr val="00FF00"/>
              </a:highlight>
              <a:latin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101062160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6EA82-1A32-63C9-DBD8-BCC5226FE603}"/>
              </a:ext>
            </a:extLst>
          </p:cNvPr>
          <p:cNvSpPr>
            <a:spLocks noGrp="1"/>
          </p:cNvSpPr>
          <p:nvPr>
            <p:ph type="title"/>
          </p:nvPr>
        </p:nvSpPr>
        <p:spPr/>
        <p:txBody>
          <a:bodyPr/>
          <a:lstStyle/>
          <a:p>
            <a:r>
              <a:rPr lang="en-IN" dirty="0"/>
              <a:t>DEPLOYMENT</a:t>
            </a:r>
          </a:p>
        </p:txBody>
      </p:sp>
      <p:pic>
        <p:nvPicPr>
          <p:cNvPr id="5" name="Content Placeholder 4" descr="Graphical user interface, website&#10;&#10;Description automatically generated">
            <a:extLst>
              <a:ext uri="{FF2B5EF4-FFF2-40B4-BE49-F238E27FC236}">
                <a16:creationId xmlns:a16="http://schemas.microsoft.com/office/drawing/2014/main" id="{56DE3319-867A-247D-4DFC-A1EAF4942709}"/>
              </a:ext>
            </a:extLst>
          </p:cNvPr>
          <p:cNvPicPr>
            <a:picLocks noGrp="1" noChangeAspect="1"/>
          </p:cNvPicPr>
          <p:nvPr>
            <p:ph idx="1"/>
          </p:nvPr>
        </p:nvPicPr>
        <p:blipFill>
          <a:blip r:embed="rId2"/>
          <a:stretch>
            <a:fillRect/>
          </a:stretch>
        </p:blipFill>
        <p:spPr>
          <a:xfrm>
            <a:off x="6696073" y="395288"/>
            <a:ext cx="4810126" cy="3413417"/>
          </a:xfrm>
        </p:spPr>
      </p:pic>
      <p:sp>
        <p:nvSpPr>
          <p:cNvPr id="6" name="TextBox 5">
            <a:extLst>
              <a:ext uri="{FF2B5EF4-FFF2-40B4-BE49-F238E27FC236}">
                <a16:creationId xmlns:a16="http://schemas.microsoft.com/office/drawing/2014/main" id="{269564EB-5D77-20A4-5DAF-666EBFCA5463}"/>
              </a:ext>
            </a:extLst>
          </p:cNvPr>
          <p:cNvSpPr txBox="1"/>
          <p:nvPr/>
        </p:nvSpPr>
        <p:spPr>
          <a:xfrm>
            <a:off x="566054" y="1522684"/>
            <a:ext cx="4830482" cy="4801314"/>
          </a:xfrm>
          <a:prstGeom prst="rect">
            <a:avLst/>
          </a:prstGeom>
          <a:noFill/>
        </p:spPr>
        <p:txBody>
          <a:bodyPr wrap="square" rtlCol="0">
            <a:spAutoFit/>
          </a:bodyPr>
          <a:lstStyle/>
          <a:p>
            <a:r>
              <a:rPr lang="en-IN" b="1" dirty="0">
                <a:latin typeface="JetBrains Mono" panose="02000009000000000000" pitchFamily="49" charset="0"/>
                <a:cs typeface="JetBrains Mono" panose="02000009000000000000" pitchFamily="49" charset="0"/>
              </a:rPr>
              <a:t>The project can be deployed on various platforms through steam, epic store, play store, Appstore etc</a:t>
            </a:r>
          </a:p>
          <a:p>
            <a:endParaRPr lang="en-IN" b="1" dirty="0">
              <a:latin typeface="JetBrains Mono" panose="02000009000000000000" pitchFamily="49" charset="0"/>
              <a:cs typeface="JetBrains Mono" panose="02000009000000000000" pitchFamily="49" charset="0"/>
            </a:endParaRPr>
          </a:p>
          <a:p>
            <a:r>
              <a:rPr lang="en-IN" b="1" dirty="0">
                <a:latin typeface="JetBrains Mono" panose="02000009000000000000" pitchFamily="49" charset="0"/>
                <a:cs typeface="JetBrains Mono" panose="02000009000000000000" pitchFamily="49" charset="0"/>
              </a:rPr>
              <a:t>This project was deployed on itch.io.</a:t>
            </a:r>
          </a:p>
          <a:p>
            <a:endParaRPr lang="en-IN" b="1" dirty="0">
              <a:latin typeface="JetBrains Mono" panose="02000009000000000000" pitchFamily="49" charset="0"/>
              <a:cs typeface="JetBrains Mono" panose="02000009000000000000" pitchFamily="49" charset="0"/>
            </a:endParaRPr>
          </a:p>
          <a:p>
            <a:r>
              <a:rPr lang="en-IN" b="1" dirty="0">
                <a:latin typeface="JetBrains Mono" panose="02000009000000000000" pitchFamily="49" charset="0"/>
                <a:cs typeface="JetBrains Mono" panose="02000009000000000000" pitchFamily="49" charset="0"/>
              </a:rPr>
              <a:t>It can be played on any browser.</a:t>
            </a:r>
          </a:p>
          <a:p>
            <a:endParaRPr lang="en-IN" b="1" dirty="0">
              <a:latin typeface="JetBrains Mono" panose="02000009000000000000" pitchFamily="49" charset="0"/>
              <a:cs typeface="JetBrains Mono" panose="02000009000000000000" pitchFamily="49" charset="0"/>
            </a:endParaRPr>
          </a:p>
          <a:p>
            <a:r>
              <a:rPr lang="en-US" b="1" i="0" dirty="0">
                <a:solidFill>
                  <a:srgbClr val="374151"/>
                </a:solidFill>
                <a:effectLst/>
                <a:latin typeface="JetBrains Mono" panose="02000009000000000000" pitchFamily="49" charset="0"/>
                <a:cs typeface="JetBrains Mono" panose="02000009000000000000" pitchFamily="49" charset="0"/>
              </a:rPr>
              <a:t>After the game has been deployed, developers will continue to provide ongoing support and maintenance. This may involve releasing updates to fix bugs, adding new features, or addressing player feedback.</a:t>
            </a:r>
            <a:endParaRPr lang="en-IN" b="1" dirty="0">
              <a:latin typeface="JetBrains Mono" panose="02000009000000000000" pitchFamily="49" charset="0"/>
              <a:cs typeface="JetBrains Mono" panose="02000009000000000000" pitchFamily="49" charset="0"/>
            </a:endParaRPr>
          </a:p>
        </p:txBody>
      </p:sp>
      <p:pic>
        <p:nvPicPr>
          <p:cNvPr id="8" name="Picture 7" descr="Chart&#10;&#10;Description automatically generated with low confidence">
            <a:extLst>
              <a:ext uri="{FF2B5EF4-FFF2-40B4-BE49-F238E27FC236}">
                <a16:creationId xmlns:a16="http://schemas.microsoft.com/office/drawing/2014/main" id="{D9D2B52A-7504-3405-F2AC-E2F96EF1DA6A}"/>
              </a:ext>
            </a:extLst>
          </p:cNvPr>
          <p:cNvPicPr>
            <a:picLocks noChangeAspect="1"/>
          </p:cNvPicPr>
          <p:nvPr/>
        </p:nvPicPr>
        <p:blipFill>
          <a:blip r:embed="rId3"/>
          <a:stretch>
            <a:fillRect/>
          </a:stretch>
        </p:blipFill>
        <p:spPr>
          <a:xfrm>
            <a:off x="6675717" y="4006871"/>
            <a:ext cx="4830482" cy="2765403"/>
          </a:xfrm>
          <a:prstGeom prst="rect">
            <a:avLst/>
          </a:prstGeom>
        </p:spPr>
      </p:pic>
    </p:spTree>
    <p:extLst>
      <p:ext uri="{BB962C8B-B14F-4D97-AF65-F5344CB8AC3E}">
        <p14:creationId xmlns:p14="http://schemas.microsoft.com/office/powerpoint/2010/main" val="207059622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28F74-0138-CE33-8730-B56672AF216F}"/>
              </a:ext>
            </a:extLst>
          </p:cNvPr>
          <p:cNvSpPr>
            <a:spLocks noGrp="1"/>
          </p:cNvSpPr>
          <p:nvPr>
            <p:ph type="title"/>
          </p:nvPr>
        </p:nvSpPr>
        <p:spPr/>
        <p:txBody>
          <a:bodyPr/>
          <a:lstStyle/>
          <a:p>
            <a:r>
              <a:rPr lang="en-IN" dirty="0"/>
              <a:t>FINAL PRODUCT</a:t>
            </a:r>
          </a:p>
        </p:txBody>
      </p:sp>
      <p:pic>
        <p:nvPicPr>
          <p:cNvPr id="15" name="Content Placeholder 14" descr="Graphical user interface&#10;&#10;Description automatically generated with medium confidence">
            <a:extLst>
              <a:ext uri="{FF2B5EF4-FFF2-40B4-BE49-F238E27FC236}">
                <a16:creationId xmlns:a16="http://schemas.microsoft.com/office/drawing/2014/main" id="{36AB8CD8-26D4-37FB-98FD-AB3A242DD4F1}"/>
              </a:ext>
            </a:extLst>
          </p:cNvPr>
          <p:cNvPicPr>
            <a:picLocks noGrp="1" noChangeAspect="1"/>
          </p:cNvPicPr>
          <p:nvPr>
            <p:ph idx="1"/>
          </p:nvPr>
        </p:nvPicPr>
        <p:blipFill>
          <a:blip r:embed="rId2"/>
          <a:stretch>
            <a:fillRect/>
          </a:stretch>
        </p:blipFill>
        <p:spPr>
          <a:xfrm>
            <a:off x="991569" y="1785938"/>
            <a:ext cx="4508150" cy="4522787"/>
          </a:xfrm>
        </p:spPr>
      </p:pic>
      <p:pic>
        <p:nvPicPr>
          <p:cNvPr id="17" name="Picture 16" descr="Graphical user interface&#10;&#10;Description automatically generated">
            <a:extLst>
              <a:ext uri="{FF2B5EF4-FFF2-40B4-BE49-F238E27FC236}">
                <a16:creationId xmlns:a16="http://schemas.microsoft.com/office/drawing/2014/main" id="{C2CF5851-1A70-563C-A0E4-BFB31468BFAD}"/>
              </a:ext>
            </a:extLst>
          </p:cNvPr>
          <p:cNvPicPr>
            <a:picLocks noChangeAspect="1"/>
          </p:cNvPicPr>
          <p:nvPr/>
        </p:nvPicPr>
        <p:blipFill>
          <a:blip r:embed="rId3"/>
          <a:stretch>
            <a:fillRect/>
          </a:stretch>
        </p:blipFill>
        <p:spPr>
          <a:xfrm>
            <a:off x="6036126" y="1785938"/>
            <a:ext cx="4663844" cy="4522787"/>
          </a:xfrm>
          <a:prstGeom prst="rect">
            <a:avLst/>
          </a:prstGeom>
        </p:spPr>
      </p:pic>
    </p:spTree>
    <p:extLst>
      <p:ext uri="{BB962C8B-B14F-4D97-AF65-F5344CB8AC3E}">
        <p14:creationId xmlns:p14="http://schemas.microsoft.com/office/powerpoint/2010/main" val="293744806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28F74-0138-CE33-8730-B56672AF216F}"/>
              </a:ext>
            </a:extLst>
          </p:cNvPr>
          <p:cNvSpPr>
            <a:spLocks noGrp="1"/>
          </p:cNvSpPr>
          <p:nvPr>
            <p:ph type="title"/>
          </p:nvPr>
        </p:nvSpPr>
        <p:spPr/>
        <p:txBody>
          <a:bodyPr/>
          <a:lstStyle/>
          <a:p>
            <a:r>
              <a:rPr lang="en-IN" dirty="0"/>
              <a:t>FINAL PRODUCT</a:t>
            </a:r>
          </a:p>
        </p:txBody>
      </p:sp>
      <p:pic>
        <p:nvPicPr>
          <p:cNvPr id="6" name="Content Placeholder 5" descr="A picture containing text, sky&#10;&#10;Description automatically generated">
            <a:extLst>
              <a:ext uri="{FF2B5EF4-FFF2-40B4-BE49-F238E27FC236}">
                <a16:creationId xmlns:a16="http://schemas.microsoft.com/office/drawing/2014/main" id="{0DBA0128-67C6-384C-28A0-BEAEFD189434}"/>
              </a:ext>
            </a:extLst>
          </p:cNvPr>
          <p:cNvPicPr>
            <a:picLocks noGrp="1" noChangeAspect="1"/>
          </p:cNvPicPr>
          <p:nvPr>
            <p:ph idx="1"/>
          </p:nvPr>
        </p:nvPicPr>
        <p:blipFill>
          <a:blip r:embed="rId2"/>
          <a:stretch>
            <a:fillRect/>
          </a:stretch>
        </p:blipFill>
        <p:spPr>
          <a:xfrm>
            <a:off x="1033928" y="1785938"/>
            <a:ext cx="4471056" cy="4522787"/>
          </a:xfrm>
        </p:spPr>
      </p:pic>
      <p:pic>
        <p:nvPicPr>
          <p:cNvPr id="8" name="Picture 7" descr="Graphical user interface, website&#10;&#10;Description automatically generated">
            <a:extLst>
              <a:ext uri="{FF2B5EF4-FFF2-40B4-BE49-F238E27FC236}">
                <a16:creationId xmlns:a16="http://schemas.microsoft.com/office/drawing/2014/main" id="{C08A97F1-6FF3-2915-F534-3BCE4D2F6837}"/>
              </a:ext>
            </a:extLst>
          </p:cNvPr>
          <p:cNvPicPr>
            <a:picLocks noChangeAspect="1"/>
          </p:cNvPicPr>
          <p:nvPr/>
        </p:nvPicPr>
        <p:blipFill>
          <a:blip r:embed="rId3"/>
          <a:stretch>
            <a:fillRect/>
          </a:stretch>
        </p:blipFill>
        <p:spPr>
          <a:xfrm>
            <a:off x="5779566" y="1785938"/>
            <a:ext cx="4709568" cy="4522787"/>
          </a:xfrm>
          <a:prstGeom prst="rect">
            <a:avLst/>
          </a:prstGeom>
        </p:spPr>
      </p:pic>
    </p:spTree>
    <p:extLst>
      <p:ext uri="{BB962C8B-B14F-4D97-AF65-F5344CB8AC3E}">
        <p14:creationId xmlns:p14="http://schemas.microsoft.com/office/powerpoint/2010/main" val="118077446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5218852" y="6021297"/>
            <a:ext cx="1736387" cy="1645227"/>
          </a:xfrm>
          <a:prstGeom prst="rect">
            <a:avLst/>
          </a:prstGeom>
        </p:spPr>
      </p:pic>
      <p:pic>
        <p:nvPicPr>
          <p:cNvPr id="3" name="Picture 3"/>
          <p:cNvPicPr>
            <a:picLocks noChangeAspect="1"/>
          </p:cNvPicPr>
          <p:nvPr/>
        </p:nvPicPr>
        <p:blipFill>
          <a:blip r:embed="rId2"/>
          <a:srcRect/>
          <a:stretch>
            <a:fillRect/>
          </a:stretch>
        </p:blipFill>
        <p:spPr>
          <a:xfrm rot="-9088749">
            <a:off x="1087429" y="-1718915"/>
            <a:ext cx="2602374" cy="2465750"/>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2072798" y="2783900"/>
            <a:ext cx="5517195" cy="5275817"/>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7492686" y="-2094359"/>
            <a:ext cx="5216361" cy="4642562"/>
          </a:xfrm>
          <a:prstGeom prst="rect">
            <a:avLst/>
          </a:prstGeom>
        </p:spPr>
      </p:pic>
      <p:pic>
        <p:nvPicPr>
          <p:cNvPr id="6" name="Picture 6"/>
          <p:cNvPicPr>
            <a:picLocks noChangeAspect="1"/>
          </p:cNvPicPr>
          <p:nvPr/>
        </p:nvPicPr>
        <p:blipFill>
          <a:blip r:embed="rId5"/>
          <a:srcRect/>
          <a:stretch>
            <a:fillRect/>
          </a:stretch>
        </p:blipFill>
        <p:spPr>
          <a:xfrm rot="1207755">
            <a:off x="8812058" y="3483781"/>
            <a:ext cx="4090114" cy="4735299"/>
          </a:xfrm>
          <a:prstGeom prst="rect">
            <a:avLst/>
          </a:prstGeom>
        </p:spPr>
      </p:pic>
      <p:grpSp>
        <p:nvGrpSpPr>
          <p:cNvPr id="7" name="Group 7"/>
          <p:cNvGrpSpPr/>
          <p:nvPr/>
        </p:nvGrpSpPr>
        <p:grpSpPr>
          <a:xfrm>
            <a:off x="6889338" y="1513662"/>
            <a:ext cx="3206283" cy="3206283"/>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14761"/>
            </a:solidFill>
          </p:spPr>
        </p:sp>
      </p:grpSp>
      <p:sp>
        <p:nvSpPr>
          <p:cNvPr id="9" name="TextBox 9"/>
          <p:cNvSpPr txBox="1"/>
          <p:nvPr/>
        </p:nvSpPr>
        <p:spPr>
          <a:xfrm>
            <a:off x="685800" y="2018467"/>
            <a:ext cx="10820400" cy="1838965"/>
          </a:xfrm>
          <a:prstGeom prst="rect">
            <a:avLst/>
          </a:prstGeom>
        </p:spPr>
        <p:txBody>
          <a:bodyPr lIns="0" tIns="0" rIns="0" bIns="0" rtlCol="0" anchor="t">
            <a:spAutoFit/>
          </a:bodyPr>
          <a:lstStyle/>
          <a:p>
            <a:pPr algn="ctr" defTabSz="609630">
              <a:lnSpc>
                <a:spcPts val="15074"/>
              </a:lnSpc>
              <a:spcBef>
                <a:spcPct val="0"/>
              </a:spcBef>
            </a:pPr>
            <a:r>
              <a:rPr lang="en-US" sz="10767" dirty="0">
                <a:solidFill>
                  <a:srgbClr val="FFFFFF"/>
                </a:solidFill>
                <a:latin typeface="Poppins"/>
              </a:rPr>
              <a:t>THANK YOU</a:t>
            </a:r>
          </a:p>
        </p:txBody>
      </p:sp>
    </p:spTree>
    <p:extLst>
      <p:ext uri="{BB962C8B-B14F-4D97-AF65-F5344CB8AC3E}">
        <p14:creationId xmlns:p14="http://schemas.microsoft.com/office/powerpoint/2010/main" val="40171710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79" b="1161"/>
          <a:stretch>
            <a:fillRect/>
          </a:stretch>
        </p:blipFill>
        <p:spPr>
          <a:xfrm rot="1298824">
            <a:off x="7822875" y="2493865"/>
            <a:ext cx="4383529" cy="4845856"/>
          </a:xfrm>
          <a:prstGeom prst="rect">
            <a:avLst/>
          </a:prstGeom>
        </p:spPr>
      </p:pic>
      <p:pic>
        <p:nvPicPr>
          <p:cNvPr id="3" name="Picture 3"/>
          <p:cNvPicPr>
            <a:picLocks noChangeAspect="1"/>
          </p:cNvPicPr>
          <p:nvPr/>
        </p:nvPicPr>
        <p:blipFill>
          <a:blip r:embed="rId3"/>
          <a:srcRect/>
          <a:stretch>
            <a:fillRect/>
          </a:stretch>
        </p:blipFill>
        <p:spPr>
          <a:xfrm rot="-2715964">
            <a:off x="5731809" y="5181018"/>
            <a:ext cx="1229667" cy="1165109"/>
          </a:xfrm>
          <a:prstGeom prst="rect">
            <a:avLst/>
          </a:prstGeom>
        </p:spPr>
      </p:pic>
      <p:pic>
        <p:nvPicPr>
          <p:cNvPr id="4" name="Picture 4"/>
          <p:cNvPicPr>
            <a:picLocks noChangeAspect="1"/>
          </p:cNvPicPr>
          <p:nvPr/>
        </p:nvPicPr>
        <p:blipFill>
          <a:blip r:embed="rId4"/>
          <a:srcRect/>
          <a:stretch>
            <a:fillRect/>
          </a:stretch>
        </p:blipFill>
        <p:spPr>
          <a:xfrm rot="-3378125">
            <a:off x="8046813" y="-908095"/>
            <a:ext cx="3295603" cy="3815460"/>
          </a:xfrm>
          <a:prstGeom prst="rect">
            <a:avLst/>
          </a:prstGeom>
        </p:spPr>
      </p:pic>
      <p:sp>
        <p:nvSpPr>
          <p:cNvPr id="6" name="TextBox 6"/>
          <p:cNvSpPr txBox="1"/>
          <p:nvPr/>
        </p:nvSpPr>
        <p:spPr>
          <a:xfrm>
            <a:off x="2521914" y="3425888"/>
            <a:ext cx="5956323" cy="1615827"/>
          </a:xfrm>
          <a:prstGeom prst="rect">
            <a:avLst/>
          </a:prstGeom>
        </p:spPr>
        <p:txBody>
          <a:bodyPr lIns="0" tIns="0" rIns="0" bIns="0" rtlCol="0" anchor="t">
            <a:spAutoFit/>
          </a:bodyPr>
          <a:lstStyle/>
          <a:p>
            <a:pPr algn="ctr">
              <a:lnSpc>
                <a:spcPts val="6294"/>
              </a:lnSpc>
            </a:pPr>
            <a:r>
              <a:rPr lang="en-US" sz="5334" b="1" dirty="0">
                <a:solidFill>
                  <a:schemeClr val="tx2"/>
                </a:solidFill>
                <a:latin typeface="High Tower Text" panose="02040502050506030303" pitchFamily="18" charset="0"/>
              </a:rPr>
              <a:t>TEAM </a:t>
            </a:r>
          </a:p>
          <a:p>
            <a:pPr algn="ctr">
              <a:lnSpc>
                <a:spcPts val="6294"/>
              </a:lnSpc>
            </a:pPr>
            <a:r>
              <a:rPr lang="en-US" sz="5334" b="1" dirty="0">
                <a:solidFill>
                  <a:schemeClr val="tx2"/>
                </a:solidFill>
                <a:latin typeface="High Tower Text" panose="02040502050506030303" pitchFamily="18" charset="0"/>
              </a:rPr>
              <a:t>MEMBERS</a:t>
            </a:r>
          </a:p>
        </p:txBody>
      </p:sp>
      <p:sp>
        <p:nvSpPr>
          <p:cNvPr id="7" name="TextBox 6">
            <a:extLst>
              <a:ext uri="{FF2B5EF4-FFF2-40B4-BE49-F238E27FC236}">
                <a16:creationId xmlns:a16="http://schemas.microsoft.com/office/drawing/2014/main" id="{739576E3-7E1A-C105-FC7D-947E858D8756}"/>
              </a:ext>
            </a:extLst>
          </p:cNvPr>
          <p:cNvSpPr txBox="1"/>
          <p:nvPr/>
        </p:nvSpPr>
        <p:spPr>
          <a:xfrm>
            <a:off x="3400425" y="1295400"/>
            <a:ext cx="4906984" cy="1569660"/>
          </a:xfrm>
          <a:prstGeom prst="rect">
            <a:avLst/>
          </a:prstGeom>
          <a:noFill/>
        </p:spPr>
        <p:txBody>
          <a:bodyPr wrap="none" rtlCol="0">
            <a:spAutoFit/>
          </a:bodyPr>
          <a:lstStyle/>
          <a:p>
            <a:r>
              <a:rPr lang="en-IN" sz="2400" b="1" dirty="0"/>
              <a:t>Prashu Shukla</a:t>
            </a:r>
            <a:r>
              <a:rPr lang="en-IN" sz="2400" i="1" dirty="0"/>
              <a:t>(2100910100132)</a:t>
            </a:r>
          </a:p>
          <a:p>
            <a:endParaRPr lang="en-IN" sz="2400" dirty="0"/>
          </a:p>
          <a:p>
            <a:endParaRPr lang="en-IN" sz="2400" dirty="0"/>
          </a:p>
          <a:p>
            <a:r>
              <a:rPr lang="en-IN" sz="2400" b="1" dirty="0"/>
              <a:t>Prashant Yadav</a:t>
            </a:r>
            <a:r>
              <a:rPr lang="en-IN" sz="2400" i="1" dirty="0"/>
              <a:t>(2100910100131)</a:t>
            </a:r>
          </a:p>
        </p:txBody>
      </p:sp>
    </p:spTree>
    <p:extLst>
      <p:ext uri="{BB962C8B-B14F-4D97-AF65-F5344CB8AC3E}">
        <p14:creationId xmlns:p14="http://schemas.microsoft.com/office/powerpoint/2010/main" val="31519039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0A5AC-B286-4927-A556-E62F15F9785E}"/>
              </a:ext>
            </a:extLst>
          </p:cNvPr>
          <p:cNvSpPr>
            <a:spLocks noGrp="1"/>
          </p:cNvSpPr>
          <p:nvPr>
            <p:ph type="title"/>
          </p:nvPr>
        </p:nvSpPr>
        <p:spPr/>
        <p:txBody>
          <a:bodyPr/>
          <a:lstStyle/>
          <a:p>
            <a:r>
              <a:rPr lang="en-US" dirty="0"/>
              <a:t>Game Development </a:t>
            </a:r>
            <a:r>
              <a:rPr lang="en-US" b="0" dirty="0">
                <a:solidFill>
                  <a:schemeClr val="bg2"/>
                </a:solidFill>
              </a:rPr>
              <a:t>Timeline</a:t>
            </a:r>
            <a:endParaRPr lang="ru-RU" dirty="0"/>
          </a:p>
        </p:txBody>
      </p:sp>
      <p:graphicFrame>
        <p:nvGraphicFramePr>
          <p:cNvPr id="4" name="Content Placeholder 6" descr="SmartArt Process diagram">
            <a:extLst>
              <a:ext uri="{FF2B5EF4-FFF2-40B4-BE49-F238E27FC236}">
                <a16:creationId xmlns:a16="http://schemas.microsoft.com/office/drawing/2014/main" id="{3F3F2756-2E70-4E81-9B93-4AC1BABBED19}"/>
              </a:ext>
            </a:extLst>
          </p:cNvPr>
          <p:cNvGraphicFramePr>
            <a:graphicFrameLocks noGrp="1"/>
          </p:cNvGraphicFramePr>
          <p:nvPr>
            <p:ph idx="1"/>
            <p:extLst>
              <p:ext uri="{D42A27DB-BD31-4B8C-83A1-F6EECF244321}">
                <p14:modId xmlns:p14="http://schemas.microsoft.com/office/powerpoint/2010/main" val="2294397471"/>
              </p:ext>
            </p:extLst>
          </p:nvPr>
        </p:nvGraphicFramePr>
        <p:xfrm>
          <a:off x="681038" y="1785938"/>
          <a:ext cx="10710862" cy="4522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5116426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DA0E2-B646-FAF4-BFBA-FD8E7EF85E7A}"/>
              </a:ext>
            </a:extLst>
          </p:cNvPr>
          <p:cNvSpPr>
            <a:spLocks noGrp="1"/>
          </p:cNvSpPr>
          <p:nvPr>
            <p:ph type="title"/>
          </p:nvPr>
        </p:nvSpPr>
        <p:spPr/>
        <p:txBody>
          <a:bodyPr/>
          <a:lstStyle/>
          <a:p>
            <a:r>
              <a:rPr lang="en-IN" dirty="0"/>
              <a:t>Concept</a:t>
            </a:r>
          </a:p>
        </p:txBody>
      </p:sp>
      <p:sp>
        <p:nvSpPr>
          <p:cNvPr id="3" name="Content Placeholder 2">
            <a:extLst>
              <a:ext uri="{FF2B5EF4-FFF2-40B4-BE49-F238E27FC236}">
                <a16:creationId xmlns:a16="http://schemas.microsoft.com/office/drawing/2014/main" id="{73B7AC37-B7A2-6BFB-ECEF-0EDFCE3BE3C3}"/>
              </a:ext>
            </a:extLst>
          </p:cNvPr>
          <p:cNvSpPr>
            <a:spLocks noGrp="1"/>
          </p:cNvSpPr>
          <p:nvPr>
            <p:ph idx="1"/>
          </p:nvPr>
        </p:nvSpPr>
        <p:spPr/>
        <p:txBody>
          <a:bodyPr/>
          <a:lstStyle/>
          <a:p>
            <a:r>
              <a:rPr lang="en-IN" dirty="0">
                <a:latin typeface="JetBrains Mono" panose="02000009000000000000" pitchFamily="49" charset="0"/>
                <a:cs typeface="JetBrains Mono" panose="02000009000000000000" pitchFamily="49" charset="0"/>
              </a:rPr>
              <a:t>2D game </a:t>
            </a:r>
          </a:p>
          <a:p>
            <a:r>
              <a:rPr lang="en-IN" dirty="0">
                <a:latin typeface="JetBrains Mono" panose="02000009000000000000" pitchFamily="49" charset="0"/>
                <a:cs typeface="JetBrains Mono" panose="02000009000000000000" pitchFamily="49" charset="0"/>
              </a:rPr>
              <a:t>Side Scroller like Mario</a:t>
            </a:r>
          </a:p>
          <a:p>
            <a:r>
              <a:rPr lang="en-IN" dirty="0">
                <a:latin typeface="JetBrains Mono" panose="02000009000000000000" pitchFamily="49" charset="0"/>
                <a:cs typeface="JetBrains Mono" panose="02000009000000000000" pitchFamily="49" charset="0"/>
              </a:rPr>
              <a:t>Runs on Browser</a:t>
            </a:r>
          </a:p>
          <a:p>
            <a:r>
              <a:rPr lang="en-IN" dirty="0">
                <a:latin typeface="JetBrains Mono" panose="02000009000000000000" pitchFamily="49" charset="0"/>
                <a:cs typeface="JetBrains Mono" panose="02000009000000000000" pitchFamily="49" charset="0"/>
              </a:rPr>
              <a:t>Uses JavaScript</a:t>
            </a:r>
          </a:p>
          <a:p>
            <a:r>
              <a:rPr lang="en-IN" dirty="0">
                <a:latin typeface="JetBrains Mono" panose="02000009000000000000" pitchFamily="49" charset="0"/>
                <a:cs typeface="JetBrains Mono" panose="02000009000000000000" pitchFamily="49" charset="0"/>
              </a:rPr>
              <a:t>Game Character Ninja</a:t>
            </a:r>
          </a:p>
          <a:p>
            <a:r>
              <a:rPr lang="en-IN" dirty="0">
                <a:latin typeface="JetBrains Mono" panose="02000009000000000000" pitchFamily="49" charset="0"/>
                <a:cs typeface="JetBrains Mono" panose="02000009000000000000" pitchFamily="49" charset="0"/>
              </a:rPr>
              <a:t>Forest Setting</a:t>
            </a:r>
          </a:p>
        </p:txBody>
      </p:sp>
    </p:spTree>
    <p:extLst>
      <p:ext uri="{BB962C8B-B14F-4D97-AF65-F5344CB8AC3E}">
        <p14:creationId xmlns:p14="http://schemas.microsoft.com/office/powerpoint/2010/main" val="158760297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with medium confidence">
            <a:extLst>
              <a:ext uri="{FF2B5EF4-FFF2-40B4-BE49-F238E27FC236}">
                <a16:creationId xmlns:a16="http://schemas.microsoft.com/office/drawing/2014/main" id="{A27184AE-A319-0085-0066-5264142E94B3}"/>
              </a:ext>
            </a:extLst>
          </p:cNvPr>
          <p:cNvPicPr>
            <a:picLocks noGrp="1" noChangeAspect="1"/>
          </p:cNvPicPr>
          <p:nvPr>
            <p:ph idx="1"/>
          </p:nvPr>
        </p:nvPicPr>
        <p:blipFill>
          <a:blip r:embed="rId2">
            <a:alphaModFix amt="85000"/>
          </a:blip>
          <a:stretch>
            <a:fillRect/>
          </a:stretch>
        </p:blipFill>
        <p:spPr>
          <a:xfrm>
            <a:off x="4777741" y="940118"/>
            <a:ext cx="7093112" cy="452278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itle 1">
            <a:extLst>
              <a:ext uri="{FF2B5EF4-FFF2-40B4-BE49-F238E27FC236}">
                <a16:creationId xmlns:a16="http://schemas.microsoft.com/office/drawing/2014/main" id="{B1819CE9-03CC-A5D9-DE6F-492D89660F2D}"/>
              </a:ext>
            </a:extLst>
          </p:cNvPr>
          <p:cNvSpPr>
            <a:spLocks noGrp="1"/>
          </p:cNvSpPr>
          <p:nvPr>
            <p:ph type="title"/>
          </p:nvPr>
        </p:nvSpPr>
        <p:spPr/>
        <p:txBody>
          <a:bodyPr/>
          <a:lstStyle/>
          <a:p>
            <a:r>
              <a:rPr lang="en-IN" dirty="0"/>
              <a:t>DESIGN (Main character)</a:t>
            </a:r>
          </a:p>
        </p:txBody>
      </p:sp>
      <p:sp>
        <p:nvSpPr>
          <p:cNvPr id="6" name="TextBox 5">
            <a:extLst>
              <a:ext uri="{FF2B5EF4-FFF2-40B4-BE49-F238E27FC236}">
                <a16:creationId xmlns:a16="http://schemas.microsoft.com/office/drawing/2014/main" id="{954FF65C-CEDE-900A-A15B-B19813F697DB}"/>
              </a:ext>
            </a:extLst>
          </p:cNvPr>
          <p:cNvSpPr txBox="1"/>
          <p:nvPr/>
        </p:nvSpPr>
        <p:spPr>
          <a:xfrm>
            <a:off x="571500" y="2766060"/>
            <a:ext cx="3375660" cy="1477328"/>
          </a:xfrm>
          <a:prstGeom prst="rect">
            <a:avLst/>
          </a:prstGeom>
          <a:noFill/>
        </p:spPr>
        <p:txBody>
          <a:bodyPr wrap="square" rtlCol="0">
            <a:spAutoFit/>
          </a:bodyPr>
          <a:lstStyle/>
          <a:p>
            <a:pPr marL="342900" indent="-342900">
              <a:buFont typeface="Arial" panose="020B0604020202020204" pitchFamily="34" charset="0"/>
              <a:buChar char="•"/>
            </a:pPr>
            <a:r>
              <a:rPr lang="en-IN" dirty="0">
                <a:latin typeface="Bahnschrift" panose="020B0502040204020203" pitchFamily="34" charset="0"/>
              </a:rPr>
              <a:t>Sprite sheet-like character design.</a:t>
            </a:r>
          </a:p>
          <a:p>
            <a:pPr marL="342900" indent="-342900">
              <a:buFont typeface="Arial" panose="020B0604020202020204" pitchFamily="34" charset="0"/>
              <a:buChar char="•"/>
            </a:pPr>
            <a:r>
              <a:rPr lang="en-IN" dirty="0">
                <a:latin typeface="Bahnschrift" panose="020B0502040204020203" pitchFamily="34" charset="0"/>
              </a:rPr>
              <a:t>Using Gimp for making frames.</a:t>
            </a:r>
          </a:p>
          <a:p>
            <a:pPr marL="342900" indent="-342900">
              <a:buFont typeface="Arial" panose="020B0604020202020204" pitchFamily="34" charset="0"/>
              <a:buChar char="•"/>
            </a:pPr>
            <a:r>
              <a:rPr lang="en-IN" dirty="0">
                <a:latin typeface="Bahnschrift" panose="020B0502040204020203" pitchFamily="34" charset="0"/>
              </a:rPr>
              <a:t>Player facing right side.</a:t>
            </a:r>
          </a:p>
        </p:txBody>
      </p:sp>
    </p:spTree>
    <p:extLst>
      <p:ext uri="{BB962C8B-B14F-4D97-AF65-F5344CB8AC3E}">
        <p14:creationId xmlns:p14="http://schemas.microsoft.com/office/powerpoint/2010/main" val="9949878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computer&#10;&#10;Description automatically generated with medium confidence">
            <a:extLst>
              <a:ext uri="{FF2B5EF4-FFF2-40B4-BE49-F238E27FC236}">
                <a16:creationId xmlns:a16="http://schemas.microsoft.com/office/drawing/2014/main" id="{62361B06-35A7-1748-C5CA-D55D63B46DF7}"/>
              </a:ext>
            </a:extLst>
          </p:cNvPr>
          <p:cNvPicPr>
            <a:picLocks noGrp="1" noChangeAspect="1"/>
          </p:cNvPicPr>
          <p:nvPr>
            <p:ph idx="1"/>
          </p:nvPr>
        </p:nvPicPr>
        <p:blipFill>
          <a:blip r:embed="rId2"/>
          <a:stretch>
            <a:fillRect/>
          </a:stretch>
        </p:blipFill>
        <p:spPr>
          <a:xfrm>
            <a:off x="4403030" y="1529987"/>
            <a:ext cx="7624981" cy="35121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itle 4">
            <a:extLst>
              <a:ext uri="{FF2B5EF4-FFF2-40B4-BE49-F238E27FC236}">
                <a16:creationId xmlns:a16="http://schemas.microsoft.com/office/drawing/2014/main" id="{332262C0-AE63-3E7D-3F8B-FF43159BCC23}"/>
              </a:ext>
            </a:extLst>
          </p:cNvPr>
          <p:cNvSpPr>
            <a:spLocks noGrp="1"/>
          </p:cNvSpPr>
          <p:nvPr>
            <p:ph type="title"/>
          </p:nvPr>
        </p:nvSpPr>
        <p:spPr>
          <a:xfrm>
            <a:off x="466994" y="204424"/>
            <a:ext cx="10711545" cy="1325563"/>
          </a:xfrm>
        </p:spPr>
        <p:txBody>
          <a:bodyPr/>
          <a:lstStyle/>
          <a:p>
            <a:r>
              <a:rPr lang="en-IN" dirty="0"/>
              <a:t>DESIGN (Enemies)</a:t>
            </a:r>
          </a:p>
        </p:txBody>
      </p:sp>
      <p:sp>
        <p:nvSpPr>
          <p:cNvPr id="8" name="TextBox 7">
            <a:extLst>
              <a:ext uri="{FF2B5EF4-FFF2-40B4-BE49-F238E27FC236}">
                <a16:creationId xmlns:a16="http://schemas.microsoft.com/office/drawing/2014/main" id="{A57FB9DB-A0CA-EB0F-1F1A-352FBBEA713E}"/>
              </a:ext>
            </a:extLst>
          </p:cNvPr>
          <p:cNvSpPr txBox="1"/>
          <p:nvPr/>
        </p:nvSpPr>
        <p:spPr>
          <a:xfrm>
            <a:off x="586741" y="2423160"/>
            <a:ext cx="3657600" cy="1200329"/>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Bahnschrift" panose="020B0502040204020203" pitchFamily="34" charset="0"/>
              </a:rPr>
              <a:t>Enemy sprites are designed</a:t>
            </a:r>
          </a:p>
          <a:p>
            <a:r>
              <a:rPr lang="en-IN" dirty="0">
                <a:latin typeface="Bahnschrift" panose="020B0502040204020203" pitchFamily="34" charset="0"/>
              </a:rPr>
              <a:t>facing left.</a:t>
            </a:r>
          </a:p>
          <a:p>
            <a:pPr marL="285750" indent="-285750">
              <a:buFont typeface="Arial" panose="020B0604020202020204" pitchFamily="34" charset="0"/>
              <a:buChar char="•"/>
            </a:pPr>
            <a:r>
              <a:rPr lang="en-IN" dirty="0">
                <a:latin typeface="Bahnschrift" panose="020B0502040204020203" pitchFamily="34" charset="0"/>
              </a:rPr>
              <a:t>Such that they move towards the player</a:t>
            </a:r>
          </a:p>
        </p:txBody>
      </p:sp>
    </p:spTree>
    <p:extLst>
      <p:ext uri="{BB962C8B-B14F-4D97-AF65-F5344CB8AC3E}">
        <p14:creationId xmlns:p14="http://schemas.microsoft.com/office/powerpoint/2010/main" val="4190143275"/>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1000"/>
            <a:lum/>
          </a:blip>
          <a:srcRect/>
          <a:stretch>
            <a:fillRect l="-3000" r="-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9C254-DEB7-B803-BD21-155520E4F2B8}"/>
              </a:ext>
            </a:extLst>
          </p:cNvPr>
          <p:cNvSpPr>
            <a:spLocks noGrp="1"/>
          </p:cNvSpPr>
          <p:nvPr>
            <p:ph type="title"/>
          </p:nvPr>
        </p:nvSpPr>
        <p:spPr/>
        <p:txBody>
          <a:bodyPr>
            <a:normAutofit/>
          </a:bodyPr>
          <a:lstStyle/>
          <a:p>
            <a:r>
              <a:rPr lang="en-IN" sz="5400" dirty="0"/>
              <a:t>Development </a:t>
            </a:r>
          </a:p>
        </p:txBody>
      </p:sp>
      <p:sp>
        <p:nvSpPr>
          <p:cNvPr id="3" name="Content Placeholder 2">
            <a:extLst>
              <a:ext uri="{FF2B5EF4-FFF2-40B4-BE49-F238E27FC236}">
                <a16:creationId xmlns:a16="http://schemas.microsoft.com/office/drawing/2014/main" id="{D5B32DB3-260F-68E6-C6BD-05A75350FB4E}"/>
              </a:ext>
            </a:extLst>
          </p:cNvPr>
          <p:cNvSpPr>
            <a:spLocks noGrp="1"/>
          </p:cNvSpPr>
          <p:nvPr>
            <p:ph idx="1"/>
          </p:nvPr>
        </p:nvSpPr>
        <p:spPr>
          <a:xfrm>
            <a:off x="4204605" y="2205536"/>
            <a:ext cx="7854046" cy="4522924"/>
          </a:xfrm>
        </p:spPr>
        <p:txBody>
          <a:bodyPr/>
          <a:lstStyle/>
          <a:p>
            <a:r>
              <a:rPr lang="en-IN" dirty="0">
                <a:latin typeface="Bahnschrift" panose="020B0502040204020203" pitchFamily="34" charset="0"/>
              </a:rPr>
              <a:t>Main Component of Game dev.</a:t>
            </a:r>
          </a:p>
          <a:p>
            <a:r>
              <a:rPr lang="en-IN" dirty="0">
                <a:latin typeface="Bahnschrift" panose="020B0502040204020203" pitchFamily="34" charset="0"/>
              </a:rPr>
              <a:t>Most time is taken in this process.</a:t>
            </a:r>
          </a:p>
          <a:p>
            <a:r>
              <a:rPr lang="en-IN" dirty="0">
                <a:latin typeface="Bahnschrift" panose="020B0502040204020203" pitchFamily="34" charset="0"/>
              </a:rPr>
              <a:t>JavaScript used for Game logic.</a:t>
            </a:r>
          </a:p>
          <a:p>
            <a:r>
              <a:rPr lang="en-IN" dirty="0">
                <a:latin typeface="Bahnschrift" panose="020B0502040204020203" pitchFamily="34" charset="0"/>
              </a:rPr>
              <a:t>HTML Canvas is used as a drawing board.</a:t>
            </a:r>
          </a:p>
          <a:p>
            <a:r>
              <a:rPr lang="en-IN" dirty="0">
                <a:latin typeface="Bahnschrift" panose="020B0502040204020203" pitchFamily="34" charset="0"/>
              </a:rPr>
              <a:t>VS Code IDE used.</a:t>
            </a:r>
          </a:p>
          <a:p>
            <a:r>
              <a:rPr lang="en-IN" dirty="0">
                <a:latin typeface="Bahnschrift" panose="020B0502040204020203" pitchFamily="34" charset="0"/>
              </a:rPr>
              <a:t>Git Version Control.</a:t>
            </a:r>
          </a:p>
        </p:txBody>
      </p:sp>
    </p:spTree>
    <p:extLst>
      <p:ext uri="{BB962C8B-B14F-4D97-AF65-F5344CB8AC3E}">
        <p14:creationId xmlns:p14="http://schemas.microsoft.com/office/powerpoint/2010/main" val="337705923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BDF2E-8040-E19C-1D74-055913F76EAC}"/>
              </a:ext>
            </a:extLst>
          </p:cNvPr>
          <p:cNvSpPr>
            <a:spLocks noGrp="1"/>
          </p:cNvSpPr>
          <p:nvPr>
            <p:ph type="title"/>
          </p:nvPr>
        </p:nvSpPr>
        <p:spPr/>
        <p:txBody>
          <a:bodyPr/>
          <a:lstStyle/>
          <a:p>
            <a:r>
              <a:rPr lang="en-IN" dirty="0"/>
              <a:t>DEVELOPMENT</a:t>
            </a:r>
          </a:p>
        </p:txBody>
      </p:sp>
      <p:sp>
        <p:nvSpPr>
          <p:cNvPr id="4" name="Google Shape;48;p15">
            <a:extLst>
              <a:ext uri="{FF2B5EF4-FFF2-40B4-BE49-F238E27FC236}">
                <a16:creationId xmlns:a16="http://schemas.microsoft.com/office/drawing/2014/main" id="{D8A9D0B6-6DE8-9C89-02D4-D812EDA28BE5}"/>
              </a:ext>
            </a:extLst>
          </p:cNvPr>
          <p:cNvSpPr/>
          <p:nvPr/>
        </p:nvSpPr>
        <p:spPr>
          <a:xfrm>
            <a:off x="4362296" y="3836509"/>
            <a:ext cx="2359153" cy="686263"/>
          </a:xfrm>
          <a:prstGeom prst="flowChartTerminator">
            <a:avLst/>
          </a:prstGeom>
          <a:solidFill>
            <a:srgbClr val="7030A0"/>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main.js</a:t>
            </a:r>
            <a:endParaRPr sz="2400" dirty="0">
              <a:solidFill>
                <a:schemeClr val="lt1"/>
              </a:solidFill>
              <a:latin typeface="High Tower Text" panose="02040502050506030303" pitchFamily="18" charset="0"/>
              <a:ea typeface="Calibri"/>
              <a:cs typeface="Calibri"/>
              <a:sym typeface="Calibri"/>
            </a:endParaRPr>
          </a:p>
        </p:txBody>
      </p:sp>
      <p:sp>
        <p:nvSpPr>
          <p:cNvPr id="5" name="Google Shape;48;p15">
            <a:extLst>
              <a:ext uri="{FF2B5EF4-FFF2-40B4-BE49-F238E27FC236}">
                <a16:creationId xmlns:a16="http://schemas.microsoft.com/office/drawing/2014/main" id="{29664609-5514-47A5-3C26-5A2CD53B96FE}"/>
              </a:ext>
            </a:extLst>
          </p:cNvPr>
          <p:cNvSpPr/>
          <p:nvPr/>
        </p:nvSpPr>
        <p:spPr>
          <a:xfrm>
            <a:off x="4605145" y="535823"/>
            <a:ext cx="2359153" cy="686263"/>
          </a:xfrm>
          <a:prstGeom prst="flowChartTerminator">
            <a:avLst/>
          </a:prstGeom>
          <a:solidFill>
            <a:srgbClr val="00B050"/>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Styles.css</a:t>
            </a:r>
            <a:endParaRPr sz="2400" dirty="0">
              <a:solidFill>
                <a:schemeClr val="lt1"/>
              </a:solidFill>
              <a:latin typeface="High Tower Text" panose="02040502050506030303" pitchFamily="18" charset="0"/>
              <a:ea typeface="Calibri"/>
              <a:cs typeface="Calibri"/>
              <a:sym typeface="Calibri"/>
            </a:endParaRPr>
          </a:p>
        </p:txBody>
      </p:sp>
      <p:sp>
        <p:nvSpPr>
          <p:cNvPr id="6" name="Google Shape;48;p15">
            <a:extLst>
              <a:ext uri="{FF2B5EF4-FFF2-40B4-BE49-F238E27FC236}">
                <a16:creationId xmlns:a16="http://schemas.microsoft.com/office/drawing/2014/main" id="{01D59FC7-B6B4-E58C-B188-55C1F42E1CE4}"/>
              </a:ext>
            </a:extLst>
          </p:cNvPr>
          <p:cNvSpPr/>
          <p:nvPr/>
        </p:nvSpPr>
        <p:spPr>
          <a:xfrm>
            <a:off x="4362296" y="2055560"/>
            <a:ext cx="2359153" cy="552450"/>
          </a:xfrm>
          <a:prstGeom prst="flowChartTerminator">
            <a:avLst/>
          </a:prstGeom>
          <a:solidFill>
            <a:schemeClr val="tx1">
              <a:lumMod val="75000"/>
              <a:lumOff val="25000"/>
            </a:schemeClr>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Index.html</a:t>
            </a:r>
            <a:endParaRPr sz="2400" dirty="0">
              <a:solidFill>
                <a:schemeClr val="lt1"/>
              </a:solidFill>
              <a:latin typeface="High Tower Text" panose="02040502050506030303" pitchFamily="18" charset="0"/>
              <a:ea typeface="Calibri"/>
              <a:cs typeface="Calibri"/>
              <a:sym typeface="Calibri"/>
            </a:endParaRPr>
          </a:p>
        </p:txBody>
      </p:sp>
      <p:sp>
        <p:nvSpPr>
          <p:cNvPr id="8" name="Google Shape;48;p15">
            <a:extLst>
              <a:ext uri="{FF2B5EF4-FFF2-40B4-BE49-F238E27FC236}">
                <a16:creationId xmlns:a16="http://schemas.microsoft.com/office/drawing/2014/main" id="{A9078825-DF78-450F-DF63-E6A3B637D54D}"/>
              </a:ext>
            </a:extLst>
          </p:cNvPr>
          <p:cNvSpPr/>
          <p:nvPr/>
        </p:nvSpPr>
        <p:spPr>
          <a:xfrm>
            <a:off x="662825" y="5173427"/>
            <a:ext cx="2359153" cy="609831"/>
          </a:xfrm>
          <a:prstGeom prst="flowChartTerminator">
            <a:avLst/>
          </a:prstGeom>
          <a:solidFill>
            <a:schemeClr val="accent1"/>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particles.js</a:t>
            </a:r>
            <a:endParaRPr sz="2400" dirty="0">
              <a:solidFill>
                <a:schemeClr val="lt1"/>
              </a:solidFill>
              <a:latin typeface="High Tower Text" panose="02040502050506030303" pitchFamily="18" charset="0"/>
              <a:ea typeface="Calibri"/>
              <a:cs typeface="Calibri"/>
              <a:sym typeface="Calibri"/>
            </a:endParaRPr>
          </a:p>
        </p:txBody>
      </p:sp>
      <p:sp>
        <p:nvSpPr>
          <p:cNvPr id="9" name="Google Shape;48;p15">
            <a:extLst>
              <a:ext uri="{FF2B5EF4-FFF2-40B4-BE49-F238E27FC236}">
                <a16:creationId xmlns:a16="http://schemas.microsoft.com/office/drawing/2014/main" id="{B51B6455-B443-84D6-C344-33C14EABB744}"/>
              </a:ext>
            </a:extLst>
          </p:cNvPr>
          <p:cNvSpPr/>
          <p:nvPr/>
        </p:nvSpPr>
        <p:spPr>
          <a:xfrm>
            <a:off x="647852" y="3362528"/>
            <a:ext cx="2359153" cy="686263"/>
          </a:xfrm>
          <a:prstGeom prst="flowChartTerminator">
            <a:avLst/>
          </a:prstGeom>
          <a:solidFill>
            <a:schemeClr val="accent1"/>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enemies.js</a:t>
            </a:r>
            <a:endParaRPr sz="2400" dirty="0">
              <a:solidFill>
                <a:schemeClr val="lt1"/>
              </a:solidFill>
              <a:latin typeface="High Tower Text" panose="02040502050506030303" pitchFamily="18" charset="0"/>
              <a:ea typeface="Calibri"/>
              <a:cs typeface="Calibri"/>
              <a:sym typeface="Calibri"/>
            </a:endParaRPr>
          </a:p>
        </p:txBody>
      </p:sp>
      <p:sp>
        <p:nvSpPr>
          <p:cNvPr id="10" name="Google Shape;48;p15">
            <a:extLst>
              <a:ext uri="{FF2B5EF4-FFF2-40B4-BE49-F238E27FC236}">
                <a16:creationId xmlns:a16="http://schemas.microsoft.com/office/drawing/2014/main" id="{9743C0F7-2B36-1F88-21FF-A8D89D162F84}"/>
              </a:ext>
            </a:extLst>
          </p:cNvPr>
          <p:cNvSpPr/>
          <p:nvPr/>
        </p:nvSpPr>
        <p:spPr>
          <a:xfrm>
            <a:off x="647852" y="1883245"/>
            <a:ext cx="2359153" cy="686263"/>
          </a:xfrm>
          <a:prstGeom prst="flowChartTerminator">
            <a:avLst/>
          </a:prstGeom>
          <a:solidFill>
            <a:schemeClr val="accent1"/>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playerStates.js</a:t>
            </a:r>
            <a:endParaRPr sz="2400" dirty="0">
              <a:solidFill>
                <a:schemeClr val="lt1"/>
              </a:solidFill>
              <a:latin typeface="High Tower Text" panose="02040502050506030303" pitchFamily="18" charset="0"/>
              <a:ea typeface="Calibri"/>
              <a:cs typeface="Calibri"/>
              <a:sym typeface="Calibri"/>
            </a:endParaRPr>
          </a:p>
        </p:txBody>
      </p:sp>
      <p:sp>
        <p:nvSpPr>
          <p:cNvPr id="11" name="Google Shape;48;p15">
            <a:extLst>
              <a:ext uri="{FF2B5EF4-FFF2-40B4-BE49-F238E27FC236}">
                <a16:creationId xmlns:a16="http://schemas.microsoft.com/office/drawing/2014/main" id="{CDB8B5A6-DC00-29AC-42C9-4372EF8DC195}"/>
              </a:ext>
            </a:extLst>
          </p:cNvPr>
          <p:cNvSpPr/>
          <p:nvPr/>
        </p:nvSpPr>
        <p:spPr>
          <a:xfrm>
            <a:off x="8169399" y="5440127"/>
            <a:ext cx="2359153" cy="686263"/>
          </a:xfrm>
          <a:prstGeom prst="flowChartTerminator">
            <a:avLst/>
          </a:prstGeom>
          <a:solidFill>
            <a:schemeClr val="accent1"/>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input.js</a:t>
            </a:r>
            <a:endParaRPr sz="2400" dirty="0">
              <a:solidFill>
                <a:schemeClr val="lt1"/>
              </a:solidFill>
              <a:latin typeface="High Tower Text" panose="02040502050506030303" pitchFamily="18" charset="0"/>
              <a:ea typeface="Calibri"/>
              <a:cs typeface="Calibri"/>
              <a:sym typeface="Calibri"/>
            </a:endParaRPr>
          </a:p>
        </p:txBody>
      </p:sp>
      <p:sp>
        <p:nvSpPr>
          <p:cNvPr id="12" name="Google Shape;48;p15">
            <a:extLst>
              <a:ext uri="{FF2B5EF4-FFF2-40B4-BE49-F238E27FC236}">
                <a16:creationId xmlns:a16="http://schemas.microsoft.com/office/drawing/2014/main" id="{5FC44382-4A70-7186-F9E3-5E7E24698B39}"/>
              </a:ext>
            </a:extLst>
          </p:cNvPr>
          <p:cNvSpPr/>
          <p:nvPr/>
        </p:nvSpPr>
        <p:spPr>
          <a:xfrm>
            <a:off x="8143874" y="3914543"/>
            <a:ext cx="2359153" cy="686263"/>
          </a:xfrm>
          <a:prstGeom prst="flowChartTerminator">
            <a:avLst/>
          </a:prstGeom>
          <a:solidFill>
            <a:schemeClr val="accent1"/>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UI.js</a:t>
            </a:r>
            <a:endParaRPr sz="2400" dirty="0">
              <a:solidFill>
                <a:schemeClr val="lt1"/>
              </a:solidFill>
              <a:latin typeface="High Tower Text" panose="02040502050506030303" pitchFamily="18" charset="0"/>
              <a:ea typeface="Calibri"/>
              <a:cs typeface="Calibri"/>
              <a:sym typeface="Calibri"/>
            </a:endParaRPr>
          </a:p>
        </p:txBody>
      </p:sp>
      <p:sp>
        <p:nvSpPr>
          <p:cNvPr id="13" name="Google Shape;48;p15">
            <a:extLst>
              <a:ext uri="{FF2B5EF4-FFF2-40B4-BE49-F238E27FC236}">
                <a16:creationId xmlns:a16="http://schemas.microsoft.com/office/drawing/2014/main" id="{CEF37CB8-D37E-82FB-C6D7-469DBDB8F680}"/>
              </a:ext>
            </a:extLst>
          </p:cNvPr>
          <p:cNvSpPr/>
          <p:nvPr/>
        </p:nvSpPr>
        <p:spPr>
          <a:xfrm>
            <a:off x="8123299" y="2589874"/>
            <a:ext cx="2359153" cy="686263"/>
          </a:xfrm>
          <a:prstGeom prst="flowChartTerminator">
            <a:avLst/>
          </a:prstGeom>
          <a:solidFill>
            <a:schemeClr val="accent1"/>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player.js</a:t>
            </a:r>
            <a:endParaRPr sz="2400" dirty="0">
              <a:solidFill>
                <a:schemeClr val="lt1"/>
              </a:solidFill>
              <a:latin typeface="High Tower Text" panose="02040502050506030303" pitchFamily="18" charset="0"/>
              <a:ea typeface="Calibri"/>
              <a:cs typeface="Calibri"/>
              <a:sym typeface="Calibri"/>
            </a:endParaRPr>
          </a:p>
        </p:txBody>
      </p:sp>
      <p:sp>
        <p:nvSpPr>
          <p:cNvPr id="14" name="Google Shape;48;p15">
            <a:extLst>
              <a:ext uri="{FF2B5EF4-FFF2-40B4-BE49-F238E27FC236}">
                <a16:creationId xmlns:a16="http://schemas.microsoft.com/office/drawing/2014/main" id="{2CF8A120-3A2C-906F-26D7-44DD14CD6380}"/>
              </a:ext>
            </a:extLst>
          </p:cNvPr>
          <p:cNvSpPr/>
          <p:nvPr/>
        </p:nvSpPr>
        <p:spPr>
          <a:xfrm>
            <a:off x="8143875" y="836421"/>
            <a:ext cx="2359153" cy="686263"/>
          </a:xfrm>
          <a:prstGeom prst="flowChartTerminator">
            <a:avLst/>
          </a:prstGeom>
          <a:solidFill>
            <a:schemeClr val="accent1"/>
          </a:solidFill>
          <a:ln>
            <a:noFill/>
          </a:ln>
        </p:spPr>
        <p:txBody>
          <a:bodyPr spcFirstLastPara="1" wrap="square" lIns="121900" tIns="60933" rIns="121900" bIns="60933" anchor="ctr" anchorCtr="0">
            <a:noAutofit/>
          </a:bodyPr>
          <a:lstStyle/>
          <a:p>
            <a:pPr algn="ctr"/>
            <a:r>
              <a:rPr lang="en-IN" sz="2400" dirty="0">
                <a:solidFill>
                  <a:schemeClr val="lt1"/>
                </a:solidFill>
                <a:latin typeface="High Tower Text" panose="02040502050506030303" pitchFamily="18" charset="0"/>
                <a:ea typeface="Calibri"/>
                <a:cs typeface="Calibri"/>
                <a:sym typeface="Calibri"/>
              </a:rPr>
              <a:t>background.js</a:t>
            </a:r>
            <a:endParaRPr sz="2400" dirty="0">
              <a:solidFill>
                <a:schemeClr val="lt1"/>
              </a:solidFill>
              <a:latin typeface="High Tower Text" panose="02040502050506030303" pitchFamily="18" charset="0"/>
              <a:ea typeface="Calibri"/>
              <a:cs typeface="Calibri"/>
              <a:sym typeface="Calibri"/>
            </a:endParaRPr>
          </a:p>
        </p:txBody>
      </p:sp>
      <p:cxnSp>
        <p:nvCxnSpPr>
          <p:cNvPr id="15" name="Google Shape;53;p15">
            <a:extLst>
              <a:ext uri="{FF2B5EF4-FFF2-40B4-BE49-F238E27FC236}">
                <a16:creationId xmlns:a16="http://schemas.microsoft.com/office/drawing/2014/main" id="{302A863E-8A68-CCCF-DD44-CBF4E9A7BA0D}"/>
              </a:ext>
            </a:extLst>
          </p:cNvPr>
          <p:cNvCxnSpPr>
            <a:cxnSpLocks/>
          </p:cNvCxnSpPr>
          <p:nvPr/>
        </p:nvCxnSpPr>
        <p:spPr>
          <a:xfrm>
            <a:off x="3007005" y="2226376"/>
            <a:ext cx="1771344" cy="1608896"/>
          </a:xfrm>
          <a:prstGeom prst="straightConnector1">
            <a:avLst/>
          </a:prstGeom>
          <a:noFill/>
          <a:ln w="28575" cap="flat" cmpd="sng">
            <a:solidFill>
              <a:srgbClr val="CCCCCC"/>
            </a:solidFill>
            <a:prstDash val="solid"/>
            <a:miter lim="800000"/>
            <a:headEnd type="none" w="sm" len="sm"/>
            <a:tailEnd type="triangle" w="med" len="med"/>
          </a:ln>
        </p:spPr>
      </p:cxnSp>
      <p:cxnSp>
        <p:nvCxnSpPr>
          <p:cNvPr id="17" name="Google Shape;53;p15">
            <a:extLst>
              <a:ext uri="{FF2B5EF4-FFF2-40B4-BE49-F238E27FC236}">
                <a16:creationId xmlns:a16="http://schemas.microsoft.com/office/drawing/2014/main" id="{8C394747-EA6C-F397-7209-68EBE98124DC}"/>
              </a:ext>
            </a:extLst>
          </p:cNvPr>
          <p:cNvCxnSpPr>
            <a:cxnSpLocks/>
            <a:endCxn id="4" idx="1"/>
          </p:cNvCxnSpPr>
          <p:nvPr/>
        </p:nvCxnSpPr>
        <p:spPr>
          <a:xfrm>
            <a:off x="2963608" y="3720642"/>
            <a:ext cx="1398688" cy="458999"/>
          </a:xfrm>
          <a:prstGeom prst="straightConnector1">
            <a:avLst/>
          </a:prstGeom>
          <a:noFill/>
          <a:ln w="28575" cap="flat" cmpd="sng">
            <a:solidFill>
              <a:srgbClr val="CCCCCC"/>
            </a:solidFill>
            <a:prstDash val="solid"/>
            <a:miter lim="800000"/>
            <a:headEnd type="none" w="sm" len="sm"/>
            <a:tailEnd type="triangle" w="med" len="med"/>
          </a:ln>
        </p:spPr>
      </p:cxnSp>
      <p:cxnSp>
        <p:nvCxnSpPr>
          <p:cNvPr id="19" name="Google Shape;53;p15">
            <a:extLst>
              <a:ext uri="{FF2B5EF4-FFF2-40B4-BE49-F238E27FC236}">
                <a16:creationId xmlns:a16="http://schemas.microsoft.com/office/drawing/2014/main" id="{39B3E2F9-F8BD-D030-E739-C51536707772}"/>
              </a:ext>
            </a:extLst>
          </p:cNvPr>
          <p:cNvCxnSpPr>
            <a:cxnSpLocks/>
            <a:stCxn id="8" idx="3"/>
          </p:cNvCxnSpPr>
          <p:nvPr/>
        </p:nvCxnSpPr>
        <p:spPr>
          <a:xfrm flipV="1">
            <a:off x="3021978" y="4376911"/>
            <a:ext cx="1504946" cy="1101432"/>
          </a:xfrm>
          <a:prstGeom prst="straightConnector1">
            <a:avLst/>
          </a:prstGeom>
          <a:noFill/>
          <a:ln w="28575" cap="flat" cmpd="sng">
            <a:solidFill>
              <a:srgbClr val="CCCCCC"/>
            </a:solidFill>
            <a:prstDash val="solid"/>
            <a:miter lim="800000"/>
            <a:headEnd type="none" w="sm" len="sm"/>
            <a:tailEnd type="triangle" w="med" len="med"/>
          </a:ln>
        </p:spPr>
      </p:cxnSp>
      <p:cxnSp>
        <p:nvCxnSpPr>
          <p:cNvPr id="21" name="Google Shape;53;p15">
            <a:extLst>
              <a:ext uri="{FF2B5EF4-FFF2-40B4-BE49-F238E27FC236}">
                <a16:creationId xmlns:a16="http://schemas.microsoft.com/office/drawing/2014/main" id="{A9AC5750-8B04-EF40-E8C0-F9EFAA32EBC5}"/>
              </a:ext>
            </a:extLst>
          </p:cNvPr>
          <p:cNvCxnSpPr>
            <a:cxnSpLocks/>
            <a:stCxn id="11" idx="1"/>
            <a:endCxn id="4" idx="2"/>
          </p:cNvCxnSpPr>
          <p:nvPr/>
        </p:nvCxnSpPr>
        <p:spPr>
          <a:xfrm flipH="1" flipV="1">
            <a:off x="5541873" y="4522772"/>
            <a:ext cx="2627526" cy="1260487"/>
          </a:xfrm>
          <a:prstGeom prst="straightConnector1">
            <a:avLst/>
          </a:prstGeom>
          <a:noFill/>
          <a:ln w="28575" cap="flat" cmpd="sng">
            <a:solidFill>
              <a:srgbClr val="CCCCCC"/>
            </a:solidFill>
            <a:prstDash val="solid"/>
            <a:miter lim="800000"/>
            <a:headEnd type="none" w="sm" len="sm"/>
            <a:tailEnd type="triangle" w="med" len="med"/>
          </a:ln>
        </p:spPr>
      </p:cxnSp>
      <p:cxnSp>
        <p:nvCxnSpPr>
          <p:cNvPr id="22" name="Google Shape;53;p15">
            <a:extLst>
              <a:ext uri="{FF2B5EF4-FFF2-40B4-BE49-F238E27FC236}">
                <a16:creationId xmlns:a16="http://schemas.microsoft.com/office/drawing/2014/main" id="{FAAC6009-93E7-4431-DE93-23DE8FDA1FEC}"/>
              </a:ext>
            </a:extLst>
          </p:cNvPr>
          <p:cNvCxnSpPr>
            <a:cxnSpLocks/>
            <a:stCxn id="12" idx="1"/>
            <a:endCxn id="4" idx="3"/>
          </p:cNvCxnSpPr>
          <p:nvPr/>
        </p:nvCxnSpPr>
        <p:spPr>
          <a:xfrm flipH="1" flipV="1">
            <a:off x="6721449" y="4179641"/>
            <a:ext cx="1422425" cy="78034"/>
          </a:xfrm>
          <a:prstGeom prst="straightConnector1">
            <a:avLst/>
          </a:prstGeom>
          <a:noFill/>
          <a:ln w="28575" cap="flat" cmpd="sng">
            <a:solidFill>
              <a:srgbClr val="CCCCCC"/>
            </a:solidFill>
            <a:prstDash val="solid"/>
            <a:miter lim="800000"/>
            <a:headEnd type="none" w="sm" len="sm"/>
            <a:tailEnd type="triangle" w="med" len="med"/>
          </a:ln>
        </p:spPr>
      </p:cxnSp>
      <p:cxnSp>
        <p:nvCxnSpPr>
          <p:cNvPr id="23" name="Google Shape;53;p15">
            <a:extLst>
              <a:ext uri="{FF2B5EF4-FFF2-40B4-BE49-F238E27FC236}">
                <a16:creationId xmlns:a16="http://schemas.microsoft.com/office/drawing/2014/main" id="{D427328B-0C43-07AC-7A67-E16BF4D2644C}"/>
              </a:ext>
            </a:extLst>
          </p:cNvPr>
          <p:cNvCxnSpPr>
            <a:cxnSpLocks/>
            <a:stCxn id="13" idx="1"/>
          </p:cNvCxnSpPr>
          <p:nvPr/>
        </p:nvCxnSpPr>
        <p:spPr>
          <a:xfrm flipH="1">
            <a:off x="6200775" y="2933006"/>
            <a:ext cx="1922524" cy="902266"/>
          </a:xfrm>
          <a:prstGeom prst="straightConnector1">
            <a:avLst/>
          </a:prstGeom>
          <a:noFill/>
          <a:ln w="28575" cap="flat" cmpd="sng">
            <a:solidFill>
              <a:srgbClr val="CCCCCC"/>
            </a:solidFill>
            <a:prstDash val="solid"/>
            <a:miter lim="800000"/>
            <a:headEnd type="none" w="sm" len="sm"/>
            <a:tailEnd type="triangle" w="med" len="med"/>
          </a:ln>
        </p:spPr>
      </p:cxnSp>
      <p:cxnSp>
        <p:nvCxnSpPr>
          <p:cNvPr id="24" name="Google Shape;53;p15">
            <a:extLst>
              <a:ext uri="{FF2B5EF4-FFF2-40B4-BE49-F238E27FC236}">
                <a16:creationId xmlns:a16="http://schemas.microsoft.com/office/drawing/2014/main" id="{1CF620C3-77B6-13E6-0B5E-1026F5440EF3}"/>
              </a:ext>
            </a:extLst>
          </p:cNvPr>
          <p:cNvCxnSpPr>
            <a:cxnSpLocks/>
            <a:stCxn id="14" idx="1"/>
            <a:endCxn id="4" idx="0"/>
          </p:cNvCxnSpPr>
          <p:nvPr/>
        </p:nvCxnSpPr>
        <p:spPr>
          <a:xfrm flipH="1">
            <a:off x="5541873" y="1179553"/>
            <a:ext cx="2602002" cy="2656956"/>
          </a:xfrm>
          <a:prstGeom prst="straightConnector1">
            <a:avLst/>
          </a:prstGeom>
          <a:noFill/>
          <a:ln w="28575" cap="flat" cmpd="sng">
            <a:solidFill>
              <a:srgbClr val="CCCCCC"/>
            </a:solidFill>
            <a:prstDash val="solid"/>
            <a:miter lim="800000"/>
            <a:headEnd type="none" w="sm" len="sm"/>
            <a:tailEnd type="triangle" w="med" len="med"/>
          </a:ln>
        </p:spPr>
      </p:cxnSp>
      <p:cxnSp>
        <p:nvCxnSpPr>
          <p:cNvPr id="46" name="Google Shape;59;p15">
            <a:extLst>
              <a:ext uri="{FF2B5EF4-FFF2-40B4-BE49-F238E27FC236}">
                <a16:creationId xmlns:a16="http://schemas.microsoft.com/office/drawing/2014/main" id="{1842AE67-9D6F-C5D2-2A2C-7CC1A177737E}"/>
              </a:ext>
            </a:extLst>
          </p:cNvPr>
          <p:cNvCxnSpPr>
            <a:cxnSpLocks/>
          </p:cNvCxnSpPr>
          <p:nvPr/>
        </p:nvCxnSpPr>
        <p:spPr>
          <a:xfrm flipV="1">
            <a:off x="5198147" y="2608010"/>
            <a:ext cx="0" cy="1241326"/>
          </a:xfrm>
          <a:prstGeom prst="straightConnector1">
            <a:avLst/>
          </a:prstGeom>
          <a:noFill/>
          <a:ln w="28575" cap="flat" cmpd="sng">
            <a:solidFill>
              <a:srgbClr val="CCCCCC"/>
            </a:solidFill>
            <a:prstDash val="solid"/>
            <a:miter lim="800000"/>
            <a:headEnd type="none" w="sm" len="sm"/>
            <a:tailEnd type="triangle" w="med" len="med"/>
          </a:ln>
        </p:spPr>
      </p:cxnSp>
      <p:cxnSp>
        <p:nvCxnSpPr>
          <p:cNvPr id="48" name="Google Shape;59;p15">
            <a:extLst>
              <a:ext uri="{FF2B5EF4-FFF2-40B4-BE49-F238E27FC236}">
                <a16:creationId xmlns:a16="http://schemas.microsoft.com/office/drawing/2014/main" id="{F77A519D-4C2C-6586-E2B0-DA17F3331BE3}"/>
              </a:ext>
            </a:extLst>
          </p:cNvPr>
          <p:cNvCxnSpPr>
            <a:cxnSpLocks/>
            <a:endCxn id="6" idx="0"/>
          </p:cNvCxnSpPr>
          <p:nvPr/>
        </p:nvCxnSpPr>
        <p:spPr>
          <a:xfrm>
            <a:off x="5541873" y="1222086"/>
            <a:ext cx="0" cy="833474"/>
          </a:xfrm>
          <a:prstGeom prst="straightConnector1">
            <a:avLst/>
          </a:prstGeom>
          <a:noFill/>
          <a:ln w="28575" cap="flat" cmpd="sng">
            <a:solidFill>
              <a:srgbClr val="CCCCCC"/>
            </a:solidFill>
            <a:prstDash val="solid"/>
            <a:miter lim="800000"/>
            <a:headEnd type="none" w="sm" len="sm"/>
            <a:tailEnd type="triangle" w="med" len="med"/>
          </a:ln>
        </p:spPr>
      </p:cxnSp>
    </p:spTree>
    <p:extLst>
      <p:ext uri="{BB962C8B-B14F-4D97-AF65-F5344CB8AC3E}">
        <p14:creationId xmlns:p14="http://schemas.microsoft.com/office/powerpoint/2010/main" val="260117843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4000"/>
            <a:lum/>
          </a:blip>
          <a:srcRect/>
          <a:stretch>
            <a:fillRect l="-3000" r="-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6FEEB-78CE-927D-689E-CDE1DDCB8ACC}"/>
              </a:ext>
            </a:extLst>
          </p:cNvPr>
          <p:cNvSpPr>
            <a:spLocks noGrp="1"/>
          </p:cNvSpPr>
          <p:nvPr>
            <p:ph type="title"/>
          </p:nvPr>
        </p:nvSpPr>
        <p:spPr/>
        <p:txBody>
          <a:bodyPr/>
          <a:lstStyle/>
          <a:p>
            <a:r>
              <a:rPr lang="en-IN" dirty="0"/>
              <a:t>DEVELOPMENT(Player State Management System)</a:t>
            </a:r>
          </a:p>
        </p:txBody>
      </p:sp>
      <p:pic>
        <p:nvPicPr>
          <p:cNvPr id="5" name="Content Placeholder 4" descr="Diagram">
            <a:extLst>
              <a:ext uri="{FF2B5EF4-FFF2-40B4-BE49-F238E27FC236}">
                <a16:creationId xmlns:a16="http://schemas.microsoft.com/office/drawing/2014/main" id="{58A67FF8-3DC9-7F83-E09B-7C511C175611}"/>
              </a:ext>
            </a:extLst>
          </p:cNvPr>
          <p:cNvPicPr>
            <a:picLocks noGrp="1" noChangeAspect="1"/>
          </p:cNvPicPr>
          <p:nvPr>
            <p:ph idx="1"/>
          </p:nvPr>
        </p:nvPicPr>
        <p:blipFill>
          <a:blip r:embed="rId3"/>
          <a:stretch>
            <a:fillRect/>
          </a:stretch>
        </p:blipFill>
        <p:spPr>
          <a:xfrm>
            <a:off x="6750734" y="1522684"/>
            <a:ext cx="4760912" cy="2858609"/>
          </a:xfrm>
        </p:spPr>
      </p:pic>
      <p:pic>
        <p:nvPicPr>
          <p:cNvPr id="8" name="Picture 7" descr="Text&#10;&#10;Description automatically generated">
            <a:extLst>
              <a:ext uri="{FF2B5EF4-FFF2-40B4-BE49-F238E27FC236}">
                <a16:creationId xmlns:a16="http://schemas.microsoft.com/office/drawing/2014/main" id="{A2030D8F-E213-59FF-CEF0-DBD1B5D73826}"/>
              </a:ext>
            </a:extLst>
          </p:cNvPr>
          <p:cNvPicPr>
            <a:picLocks noChangeAspect="1"/>
          </p:cNvPicPr>
          <p:nvPr/>
        </p:nvPicPr>
        <p:blipFill>
          <a:blip r:embed="rId4"/>
          <a:stretch>
            <a:fillRect/>
          </a:stretch>
        </p:blipFill>
        <p:spPr>
          <a:xfrm>
            <a:off x="4449295" y="1522684"/>
            <a:ext cx="2301439" cy="2918713"/>
          </a:xfrm>
          <a:prstGeom prst="rect">
            <a:avLst/>
          </a:prstGeom>
        </p:spPr>
      </p:pic>
      <p:sp>
        <p:nvSpPr>
          <p:cNvPr id="9" name="TextBox 8">
            <a:extLst>
              <a:ext uri="{FF2B5EF4-FFF2-40B4-BE49-F238E27FC236}">
                <a16:creationId xmlns:a16="http://schemas.microsoft.com/office/drawing/2014/main" id="{98111FC0-62CA-EC5F-35FF-E5DEB89BDF30}"/>
              </a:ext>
            </a:extLst>
          </p:cNvPr>
          <p:cNvSpPr txBox="1"/>
          <p:nvPr/>
        </p:nvSpPr>
        <p:spPr>
          <a:xfrm>
            <a:off x="680355" y="1589103"/>
            <a:ext cx="3112534" cy="3139321"/>
          </a:xfrm>
          <a:prstGeom prst="rect">
            <a:avLst/>
          </a:prstGeom>
          <a:noFill/>
        </p:spPr>
        <p:txBody>
          <a:bodyPr wrap="square" rtlCol="0">
            <a:spAutoFit/>
          </a:bodyPr>
          <a:lstStyle/>
          <a:p>
            <a:r>
              <a:rPr lang="en-US" b="1" dirty="0">
                <a:latin typeface="JetBrains Mono" panose="02000009000000000000" pitchFamily="49" charset="0"/>
                <a:cs typeface="JetBrains Mono" panose="02000009000000000000" pitchFamily="49" charset="0"/>
              </a:rPr>
              <a:t>Player state management refers to the process of keeping track of the various states or conditions that a player can be in during a game, such as standing, running, jumping, or attacking.</a:t>
            </a:r>
            <a:endParaRPr lang="en-IN" b="1" dirty="0">
              <a:latin typeface="JetBrains Mono" panose="02000009000000000000" pitchFamily="49" charset="0"/>
              <a:cs typeface="JetBrains Mono" panose="02000009000000000000" pitchFamily="49" charset="0"/>
            </a:endParaRPr>
          </a:p>
        </p:txBody>
      </p:sp>
    </p:spTree>
    <p:extLst>
      <p:ext uri="{BB962C8B-B14F-4D97-AF65-F5344CB8AC3E}">
        <p14:creationId xmlns:p14="http://schemas.microsoft.com/office/powerpoint/2010/main" val="385097342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Office Theme">
  <a:themeElements>
    <a:clrScheme name="Custom 53">
      <a:dk1>
        <a:sysClr val="windowText" lastClr="000000"/>
      </a:dk1>
      <a:lt1>
        <a:sysClr val="window" lastClr="FFFFFF"/>
      </a:lt1>
      <a:dk2>
        <a:srgbClr val="666666"/>
      </a:dk2>
      <a:lt2>
        <a:srgbClr val="808080"/>
      </a:lt2>
      <a:accent1>
        <a:srgbClr val="ED1C24"/>
      </a:accent1>
      <a:accent2>
        <a:srgbClr val="F15A24"/>
      </a:accent2>
      <a:accent3>
        <a:srgbClr val="F7931E"/>
      </a:accent3>
      <a:accent4>
        <a:srgbClr val="FBB03B"/>
      </a:accent4>
      <a:accent5>
        <a:srgbClr val="FCCB00"/>
      </a:accent5>
      <a:accent6>
        <a:srgbClr val="70AD47"/>
      </a:accent6>
      <a:hlink>
        <a:srgbClr val="666666"/>
      </a:hlink>
      <a:folHlink>
        <a:srgbClr val="666666"/>
      </a:folHlink>
    </a:clrScheme>
    <a:fontScheme name="Custom 38">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imeline from SmartArt_01_MO - v4" id="{E57269B8-54F0-49BD-A8EA-8A70876CC409}" vid="{E9570212-5BEE-4588-9CB3-61D60C5AAAE2}"/>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5E0056C-22F7-43F0-A6CE-AE8B59378E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3B6EBAF-D3F1-4C38-B9E9-9D4DBDA13976}">
  <ds:schemaRefs>
    <ds:schemaRef ds:uri="http://schemas.microsoft.com/sharepoint/v3/contenttype/forms"/>
  </ds:schemaRefs>
</ds:datastoreItem>
</file>

<file path=customXml/itemProps3.xml><?xml version="1.0" encoding="utf-8"?>
<ds:datastoreItem xmlns:ds="http://schemas.openxmlformats.org/officeDocument/2006/customXml" ds:itemID="{6A6599C0-B0B6-415D-9B63-E273EEA0EBF7}">
  <ds:schemaRefs>
    <ds:schemaRef ds:uri="http://schemas.microsoft.com/office/2006/metadata/properties"/>
    <ds:schemaRef ds:uri="http://purl.org/dc/dcmitype/"/>
    <ds:schemaRef ds:uri="http://purl.org/dc/terms/"/>
    <ds:schemaRef ds:uri="http://schemas.microsoft.com/office/infopath/2007/PartnerControls"/>
    <ds:schemaRef ds:uri="http://schemas.microsoft.com/office/2006/documentManagement/types"/>
    <ds:schemaRef ds:uri="http://schemas.openxmlformats.org/package/2006/metadata/core-properties"/>
    <ds:schemaRef ds:uri="http://purl.org/dc/elements/1.1/"/>
    <ds:schemaRef ds:uri="16c05727-aa75-4e4a-9b5f-8a80a1165891"/>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Project stage timeline</Template>
  <TotalTime>139</TotalTime>
  <Words>624</Words>
  <Application>Microsoft Office PowerPoint</Application>
  <PresentationFormat>Widescreen</PresentationFormat>
  <Paragraphs>88</Paragraphs>
  <Slides>17</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17</vt:i4>
      </vt:variant>
    </vt:vector>
  </HeadingPairs>
  <TitlesOfParts>
    <vt:vector size="29" baseType="lpstr">
      <vt:lpstr>Arial</vt:lpstr>
      <vt:lpstr>Bahnschrift</vt:lpstr>
      <vt:lpstr>Calibri</vt:lpstr>
      <vt:lpstr>Century Gothic</vt:lpstr>
      <vt:lpstr>Halant Medium Italics</vt:lpstr>
      <vt:lpstr>High Tower Text</vt:lpstr>
      <vt:lpstr>JetBrains Mono</vt:lpstr>
      <vt:lpstr>Poppins</vt:lpstr>
      <vt:lpstr>Söhne</vt:lpstr>
      <vt:lpstr>Wingdings</vt:lpstr>
      <vt:lpstr>Office Theme</vt:lpstr>
      <vt:lpstr>1_Office Theme</vt:lpstr>
      <vt:lpstr>PowerPoint Presentation</vt:lpstr>
      <vt:lpstr>PowerPoint Presentation</vt:lpstr>
      <vt:lpstr>Game Development Timeline</vt:lpstr>
      <vt:lpstr>Concept</vt:lpstr>
      <vt:lpstr>DESIGN (Main character)</vt:lpstr>
      <vt:lpstr>DESIGN (Enemies)</vt:lpstr>
      <vt:lpstr>Development </vt:lpstr>
      <vt:lpstr>DEVELOPMENT</vt:lpstr>
      <vt:lpstr>DEVELOPMENT(Player State Management System)</vt:lpstr>
      <vt:lpstr>DEVELOPMENT (Rectangular Collision Detection)</vt:lpstr>
      <vt:lpstr>DEVELOPMENT ( Array Data Structure)</vt:lpstr>
      <vt:lpstr>TESTING</vt:lpstr>
      <vt:lpstr>TESTING (GIT  VERSION CONTROL)</vt:lpstr>
      <vt:lpstr>DEPLOYMENT</vt:lpstr>
      <vt:lpstr>FINAL PRODUCT</vt:lpstr>
      <vt:lpstr>FINAL PRODUCT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Prashant yadav</dc:creator>
  <cp:lastModifiedBy>Prashant yadav</cp:lastModifiedBy>
  <cp:revision>2</cp:revision>
  <dcterms:created xsi:type="dcterms:W3CDTF">2023-03-12T12:11:35Z</dcterms:created>
  <dcterms:modified xsi:type="dcterms:W3CDTF">2023-03-13T03:45:21Z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